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 id="2147483662" r:id="rId2"/>
    <p:sldMasterId id="2147483663" r:id="rId3"/>
  </p:sldMasterIdLst>
  <p:notesMasterIdLst>
    <p:notesMasterId r:id="rId102"/>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 id="326" r:id="rId74"/>
    <p:sldId id="327" r:id="rId75"/>
    <p:sldId id="328" r:id="rId76"/>
    <p:sldId id="329" r:id="rId77"/>
    <p:sldId id="330" r:id="rId78"/>
    <p:sldId id="331" r:id="rId79"/>
    <p:sldId id="332" r:id="rId80"/>
    <p:sldId id="333" r:id="rId81"/>
    <p:sldId id="334" r:id="rId82"/>
    <p:sldId id="335" r:id="rId83"/>
    <p:sldId id="336" r:id="rId84"/>
    <p:sldId id="337" r:id="rId85"/>
    <p:sldId id="338" r:id="rId86"/>
    <p:sldId id="339" r:id="rId87"/>
    <p:sldId id="340" r:id="rId88"/>
    <p:sldId id="341" r:id="rId89"/>
    <p:sldId id="342" r:id="rId90"/>
    <p:sldId id="343" r:id="rId91"/>
    <p:sldId id="344" r:id="rId92"/>
    <p:sldId id="345" r:id="rId93"/>
    <p:sldId id="346" r:id="rId94"/>
    <p:sldId id="347" r:id="rId95"/>
    <p:sldId id="348" r:id="rId96"/>
    <p:sldId id="349" r:id="rId97"/>
    <p:sldId id="350" r:id="rId98"/>
    <p:sldId id="351" r:id="rId99"/>
    <p:sldId id="352" r:id="rId100"/>
    <p:sldId id="353" r:id="rId101"/>
  </p:sldIdLst>
  <p:sldSz cx="9144000" cy="5143500" type="screen16x9"/>
  <p:notesSz cx="6858000" cy="9144000"/>
  <p:embeddedFontLst>
    <p:embeddedFont>
      <p:font typeface="Arimo" panose="020B0604020202020204" charset="0"/>
      <p:regular r:id="rId103"/>
      <p:bold r:id="rId104"/>
      <p:italic r:id="rId105"/>
      <p:boldItalic r:id="rId106"/>
    </p:embeddedFont>
    <p:embeddedFont>
      <p:font typeface="Corbel" panose="020B0503020204020204" pitchFamily="34" charset="0"/>
      <p:regular r:id="rId107"/>
      <p:bold r:id="rId108"/>
      <p:italic r:id="rId109"/>
      <p:boldItalic r:id="rId110"/>
    </p:embeddedFont>
    <p:embeddedFont>
      <p:font typeface="Georgia" panose="02040502050405020303" pitchFamily="18" charset="0"/>
      <p:regular r:id="rId111"/>
      <p:bold r:id="rId112"/>
      <p:italic r:id="rId113"/>
      <p:boldItalic r:id="rId114"/>
    </p:embeddedFont>
    <p:embeddedFont>
      <p:font typeface="Book Antiqua" panose="02040602050305030304" pitchFamily="18" charset="0"/>
      <p:regular r:id="rId115"/>
      <p:bold r:id="rId116"/>
      <p:italic r:id="rId117"/>
      <p:boldItalic r:id="rId1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726" y="7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font" Target="fonts/font15.fntdata"/><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font" Target="fonts/font10.fntdata"/><Relationship Id="rId16" Type="http://schemas.openxmlformats.org/officeDocument/2006/relationships/slide" Target="slides/slide13.xml"/><Relationship Id="rId107" Type="http://schemas.openxmlformats.org/officeDocument/2006/relationships/font" Target="fonts/font5.fntdata"/><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notesMaster" Target="notesMasters/notesMaster1.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font" Target="fonts/font3.fntdata"/><Relationship Id="rId113" Type="http://schemas.openxmlformats.org/officeDocument/2006/relationships/font" Target="fonts/font11.fntdata"/><Relationship Id="rId118" Type="http://schemas.openxmlformats.org/officeDocument/2006/relationships/font" Target="fonts/font16.fntdata"/><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font" Target="fonts/font1.fntdata"/><Relationship Id="rId108" Type="http://schemas.openxmlformats.org/officeDocument/2006/relationships/font" Target="fonts/font6.fntdata"/><Relationship Id="rId116" Type="http://schemas.openxmlformats.org/officeDocument/2006/relationships/font" Target="fonts/font14.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font" Target="fonts/font4.fntdata"/><Relationship Id="rId114" Type="http://schemas.openxmlformats.org/officeDocument/2006/relationships/font" Target="fonts/font12.fntdata"/><Relationship Id="rId119" Type="http://schemas.openxmlformats.org/officeDocument/2006/relationships/presProps" Target="pres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font" Target="fonts/font7.fntdata"/><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font" Target="fonts/font2.fntdata"/><Relationship Id="rId120"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font" Target="fonts/font8.fntdata"/><Relationship Id="rId115"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68725751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 name="Google Shape;6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19046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 name="Google Shape;124;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62407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 name="Google Shape;132;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775501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678480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 name="Google Shape;146;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040600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607277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5" name="Google Shape;195;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059719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093343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4" name="Google Shape;224;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899025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3" name="Google Shape;233;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571356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00293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397520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0" name="Google Shape;250;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518439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0" name="Google Shape;26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23084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0" name="Google Shape;270;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3218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9" name="Google Shape;279;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581531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5" name="Google Shape;285;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398264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2" name="Google Shape;292;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318011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4" name="Google Shape;304;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766230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4" name="Google Shape;314;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81156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0" name="Google Shape;320;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432404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8" name="Google Shape;328;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31181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376110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5" name="Google Shape;335;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285555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2" name="Google Shape;342;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962105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8" name="Google Shape;348;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909406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3" name="Google Shape;353;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326698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9" name="Google Shape;359;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540166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6" name="Google Shape;366;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520907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2" name="Google Shape;372;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924608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80" name="Google Shape;380;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7510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0" name="Google Shape;390;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928990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6" name="Google Shape;396;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10196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 name="Google Shape;8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168765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03" name="Google Shape;403;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224055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09" name="Google Shape;409;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392772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15" name="Google Shape;415;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0853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23" name="Google Shape;423;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904730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29" name="Google Shape;429;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9230428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39" name="Google Shape;439;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715465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46" name="Google Shape;446;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019370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5" name="Google Shape;455;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800183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66" name="Google Shape;466;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2731836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77" name="Google Shape;477;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16609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 name="Google Shape;8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6717737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88" name="Google Shape;488;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6174890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98" name="Google Shape;498;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3314978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68" name="Google Shape;568;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4150055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5" name="Google Shape;575;p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0789229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3" name="Google Shape;583;p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2120405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1" name="Google Shape;591;p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526620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p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7" name="Google Shape;597;p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9072131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p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3" name="Google Shape;603;p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2403426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p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0" name="Google Shape;610;p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01284996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0" name="Google Shape;620;p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80478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 name="Google Shape;9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6014525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p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6" name="Google Shape;626;p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6830309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p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8" name="Google Shape;638;p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3344177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p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4" name="Google Shape;644;p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9854903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p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0" name="Google Shape;650;p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4840718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p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7" name="Google Shape;657;p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6267297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p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3" name="Google Shape;663;p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6354615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p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1" name="Google Shape;671;p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3513820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p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81" name="Google Shape;681;p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0174743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p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0" name="Google Shape;690;p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222883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p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98" name="Google Shape;698;p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93693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 name="Google Shape;101;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7279913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p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06" name="Google Shape;706;p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6810259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p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16" name="Google Shape;716;p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3190570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p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6" name="Google Shape;726;p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332730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Google Shape;737;p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38" name="Google Shape;738;p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9025644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Google Shape;749;p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50" name="Google Shape;750;p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5480520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p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3" name="Google Shape;763;p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9316776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p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75" name="Google Shape;775;p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9866735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Google Shape;784;p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5" name="Google Shape;785;p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0062362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p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8" name="Google Shape;798;p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7375617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p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05" name="Google Shape;805;p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53704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1773863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Google Shape;810;p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1" name="Google Shape;811;p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08348036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p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8" name="Google Shape;818;p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2819774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
        <p:cNvGrpSpPr/>
        <p:nvPr/>
      </p:nvGrpSpPr>
      <p:grpSpPr>
        <a:xfrm>
          <a:off x="0" y="0"/>
          <a:ext cx="0" cy="0"/>
          <a:chOff x="0" y="0"/>
          <a:chExt cx="0" cy="0"/>
        </a:xfrm>
      </p:grpSpPr>
      <p:sp>
        <p:nvSpPr>
          <p:cNvPr id="825" name="Google Shape;825;p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6" name="Google Shape;826;p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3593260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Google Shape;838;p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9" name="Google Shape;839;p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8778706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1"/>
        <p:cNvGrpSpPr/>
        <p:nvPr/>
      </p:nvGrpSpPr>
      <p:grpSpPr>
        <a:xfrm>
          <a:off x="0" y="0"/>
          <a:ext cx="0" cy="0"/>
          <a:chOff x="0" y="0"/>
          <a:chExt cx="0" cy="0"/>
        </a:xfrm>
      </p:grpSpPr>
      <p:sp>
        <p:nvSpPr>
          <p:cNvPr id="852" name="Google Shape;852;p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53" name="Google Shape;853;p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4721748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0"/>
        <p:cNvGrpSpPr/>
        <p:nvPr/>
      </p:nvGrpSpPr>
      <p:grpSpPr>
        <a:xfrm>
          <a:off x="0" y="0"/>
          <a:ext cx="0" cy="0"/>
          <a:chOff x="0" y="0"/>
          <a:chExt cx="0" cy="0"/>
        </a:xfrm>
      </p:grpSpPr>
      <p:sp>
        <p:nvSpPr>
          <p:cNvPr id="861" name="Google Shape;861;p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62" name="Google Shape;862;p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8764414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8"/>
        <p:cNvGrpSpPr/>
        <p:nvPr/>
      </p:nvGrpSpPr>
      <p:grpSpPr>
        <a:xfrm>
          <a:off x="0" y="0"/>
          <a:ext cx="0" cy="0"/>
          <a:chOff x="0" y="0"/>
          <a:chExt cx="0" cy="0"/>
        </a:xfrm>
      </p:grpSpPr>
      <p:sp>
        <p:nvSpPr>
          <p:cNvPr id="869" name="Google Shape;869;p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70" name="Google Shape;870;p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2347362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6"/>
        <p:cNvGrpSpPr/>
        <p:nvPr/>
      </p:nvGrpSpPr>
      <p:grpSpPr>
        <a:xfrm>
          <a:off x="0" y="0"/>
          <a:ext cx="0" cy="0"/>
          <a:chOff x="0" y="0"/>
          <a:chExt cx="0" cy="0"/>
        </a:xfrm>
      </p:grpSpPr>
      <p:sp>
        <p:nvSpPr>
          <p:cNvPr id="877" name="Google Shape;877;p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78" name="Google Shape;878;p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3774907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6"/>
        <p:cNvGrpSpPr/>
        <p:nvPr/>
      </p:nvGrpSpPr>
      <p:grpSpPr>
        <a:xfrm>
          <a:off x="0" y="0"/>
          <a:ext cx="0" cy="0"/>
          <a:chOff x="0" y="0"/>
          <a:chExt cx="0" cy="0"/>
        </a:xfrm>
      </p:grpSpPr>
      <p:sp>
        <p:nvSpPr>
          <p:cNvPr id="887" name="Google Shape;887;p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8" name="Google Shape;888;p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5127540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4"/>
        <p:cNvGrpSpPr/>
        <p:nvPr/>
      </p:nvGrpSpPr>
      <p:grpSpPr>
        <a:xfrm>
          <a:off x="0" y="0"/>
          <a:ext cx="0" cy="0"/>
          <a:chOff x="0" y="0"/>
          <a:chExt cx="0" cy="0"/>
        </a:xfrm>
      </p:grpSpPr>
      <p:sp>
        <p:nvSpPr>
          <p:cNvPr id="895" name="Google Shape;895;p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96" name="Google Shape;896;p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92697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 name="Google Shape;11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7583692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2"/>
        <p:cNvGrpSpPr/>
        <p:nvPr/>
      </p:nvGrpSpPr>
      <p:grpSpPr>
        <a:xfrm>
          <a:off x="0" y="0"/>
          <a:ext cx="0" cy="0"/>
          <a:chOff x="0" y="0"/>
          <a:chExt cx="0" cy="0"/>
        </a:xfrm>
      </p:grpSpPr>
      <p:sp>
        <p:nvSpPr>
          <p:cNvPr id="903" name="Google Shape;903;p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04" name="Google Shape;904;p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3009558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2"/>
        <p:cNvGrpSpPr/>
        <p:nvPr/>
      </p:nvGrpSpPr>
      <p:grpSpPr>
        <a:xfrm>
          <a:off x="0" y="0"/>
          <a:ext cx="0" cy="0"/>
          <a:chOff x="0" y="0"/>
          <a:chExt cx="0" cy="0"/>
        </a:xfrm>
      </p:grpSpPr>
      <p:sp>
        <p:nvSpPr>
          <p:cNvPr id="913" name="Google Shape;913;p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14" name="Google Shape;914;p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4176296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9"/>
        <p:cNvGrpSpPr/>
        <p:nvPr/>
      </p:nvGrpSpPr>
      <p:grpSpPr>
        <a:xfrm>
          <a:off x="0" y="0"/>
          <a:ext cx="0" cy="0"/>
          <a:chOff x="0" y="0"/>
          <a:chExt cx="0" cy="0"/>
        </a:xfrm>
      </p:grpSpPr>
      <p:sp>
        <p:nvSpPr>
          <p:cNvPr id="920" name="Google Shape;920;p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21" name="Google Shape;921;p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8604329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5"/>
        <p:cNvGrpSpPr/>
        <p:nvPr/>
      </p:nvGrpSpPr>
      <p:grpSpPr>
        <a:xfrm>
          <a:off x="0" y="0"/>
          <a:ext cx="0" cy="0"/>
          <a:chOff x="0" y="0"/>
          <a:chExt cx="0" cy="0"/>
        </a:xfrm>
      </p:grpSpPr>
      <p:sp>
        <p:nvSpPr>
          <p:cNvPr id="926" name="Google Shape;926;p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27" name="Google Shape;927;p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2418890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2"/>
        <p:cNvGrpSpPr/>
        <p:nvPr/>
      </p:nvGrpSpPr>
      <p:grpSpPr>
        <a:xfrm>
          <a:off x="0" y="0"/>
          <a:ext cx="0" cy="0"/>
          <a:chOff x="0" y="0"/>
          <a:chExt cx="0" cy="0"/>
        </a:xfrm>
      </p:grpSpPr>
      <p:sp>
        <p:nvSpPr>
          <p:cNvPr id="933" name="Google Shape;933;p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34" name="Google Shape;934;p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2762811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4"/>
        <p:cNvGrpSpPr/>
        <p:nvPr/>
      </p:nvGrpSpPr>
      <p:grpSpPr>
        <a:xfrm>
          <a:off x="0" y="0"/>
          <a:ext cx="0" cy="0"/>
          <a:chOff x="0" y="0"/>
          <a:chExt cx="0" cy="0"/>
        </a:xfrm>
      </p:grpSpPr>
      <p:sp>
        <p:nvSpPr>
          <p:cNvPr id="945" name="Google Shape;945;p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46" name="Google Shape;946;p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4627362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7"/>
        <p:cNvGrpSpPr/>
        <p:nvPr/>
      </p:nvGrpSpPr>
      <p:grpSpPr>
        <a:xfrm>
          <a:off x="0" y="0"/>
          <a:ext cx="0" cy="0"/>
          <a:chOff x="0" y="0"/>
          <a:chExt cx="0" cy="0"/>
        </a:xfrm>
      </p:grpSpPr>
      <p:sp>
        <p:nvSpPr>
          <p:cNvPr id="958" name="Google Shape;958;p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9" name="Google Shape;959;p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520217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Google Shape;968;p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9" name="Google Shape;969;p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8205121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2"/>
        <p:cNvGrpSpPr/>
        <p:nvPr/>
      </p:nvGrpSpPr>
      <p:grpSpPr>
        <a:xfrm>
          <a:off x="0" y="0"/>
          <a:ext cx="0" cy="0"/>
          <a:chOff x="0" y="0"/>
          <a:chExt cx="0" cy="0"/>
        </a:xfrm>
      </p:grpSpPr>
      <p:sp>
        <p:nvSpPr>
          <p:cNvPr id="973" name="Google Shape;973;p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4" name="Google Shape;974;p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42911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56"/>
        <p:cNvGrpSpPr/>
        <p:nvPr/>
      </p:nvGrpSpPr>
      <p:grpSpPr>
        <a:xfrm>
          <a:off x="0" y="0"/>
          <a:ext cx="0" cy="0"/>
          <a:chOff x="0" y="0"/>
          <a:chExt cx="0" cy="0"/>
        </a:xfrm>
      </p:grpSpPr>
      <p:sp>
        <p:nvSpPr>
          <p:cNvPr id="57" name="Google Shape;57;p14"/>
          <p:cNvSpPr txBox="1">
            <a:spLocks noGrp="1"/>
          </p:cNvSpPr>
          <p:nvPr>
            <p:ph type="dt" idx="10"/>
          </p:nvPr>
        </p:nvSpPr>
        <p:spPr>
          <a:xfrm>
            <a:off x="4243387" y="4918471"/>
            <a:ext cx="2001900" cy="170400"/>
          </a:xfrm>
          <a:prstGeom prst="rect">
            <a:avLst/>
          </a:prstGeom>
          <a:noFill/>
          <a:ln>
            <a:noFill/>
          </a:ln>
        </p:spPr>
        <p:txBody>
          <a:bodyPr spcFirstLastPara="1" wrap="square" lIns="91425" tIns="0" rIns="91425" bIns="0" anchor="b" anchorCtr="0">
            <a:noAutofit/>
          </a:bodyPr>
          <a:lstStyle>
            <a:lvl1pPr lvl="0" algn="l">
              <a:lnSpc>
                <a:spcPct val="100000"/>
              </a:lnSpc>
              <a:spcBef>
                <a:spcPts val="0"/>
              </a:spcBef>
              <a:spcAft>
                <a:spcPts val="0"/>
              </a:spcAft>
              <a:buSzPts val="1400"/>
              <a:buNone/>
              <a:defRPr sz="10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4"/>
          <p:cNvSpPr txBox="1">
            <a:spLocks noGrp="1"/>
          </p:cNvSpPr>
          <p:nvPr>
            <p:ph type="ftr" idx="11"/>
          </p:nvPr>
        </p:nvSpPr>
        <p:spPr>
          <a:xfrm>
            <a:off x="457200" y="4917281"/>
            <a:ext cx="3657600" cy="171600"/>
          </a:xfrm>
          <a:prstGeom prst="rect">
            <a:avLst/>
          </a:prstGeom>
          <a:noFill/>
          <a:ln>
            <a:noFill/>
          </a:ln>
        </p:spPr>
        <p:txBody>
          <a:bodyPr spcFirstLastPara="1" wrap="square" lIns="91425" tIns="0" rIns="91425"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4"/>
          <p:cNvSpPr txBox="1">
            <a:spLocks noGrp="1"/>
          </p:cNvSpPr>
          <p:nvPr>
            <p:ph type="sldNum" idx="12"/>
          </p:nvPr>
        </p:nvSpPr>
        <p:spPr>
          <a:xfrm>
            <a:off x="6254750" y="4914900"/>
            <a:ext cx="587400" cy="1716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chemeClr val="dk2"/>
              </a:buClr>
              <a:buSzPts val="1100"/>
              <a:buFont typeface="Times New Roman"/>
              <a:buNone/>
              <a:defRPr sz="11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2"/>
              </a:buClr>
              <a:buSzPts val="1100"/>
              <a:buFont typeface="Times New Roman"/>
              <a:buNone/>
              <a:defRPr sz="11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2"/>
              </a:buClr>
              <a:buSzPts val="1100"/>
              <a:buFont typeface="Times New Roman"/>
              <a:buNone/>
              <a:defRPr sz="11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2"/>
              </a:buClr>
              <a:buSzPts val="1100"/>
              <a:buFont typeface="Times New Roman"/>
              <a:buNone/>
              <a:defRPr sz="11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2"/>
              </a:buClr>
              <a:buSzPts val="1100"/>
              <a:buFont typeface="Times New Roman"/>
              <a:buNone/>
              <a:defRPr sz="11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2"/>
              </a:buClr>
              <a:buSzPts val="1100"/>
              <a:buFont typeface="Times New Roman"/>
              <a:buNone/>
              <a:defRPr sz="11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2"/>
              </a:buClr>
              <a:buSzPts val="1100"/>
              <a:buFont typeface="Times New Roman"/>
              <a:buNone/>
              <a:defRPr sz="11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2"/>
              </a:buClr>
              <a:buSzPts val="1100"/>
              <a:buFont typeface="Times New Roman"/>
              <a:buNone/>
              <a:defRPr sz="11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2"/>
              </a:buClr>
              <a:buSzPts val="1100"/>
              <a:buFont typeface="Times New Roman"/>
              <a:buNone/>
              <a:defRPr sz="1100" b="0" i="0" u="none" strike="noStrike" cap="none">
                <a:solidFill>
                  <a:schemeClr val="dk2"/>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240506"/>
            <a:ext cx="7239000" cy="857400"/>
          </a:xfrm>
          <a:prstGeom prst="rect">
            <a:avLst/>
          </a:prstGeom>
          <a:noFill/>
          <a:ln>
            <a:noFill/>
          </a:ln>
        </p:spPr>
        <p:txBody>
          <a:bodyPr spcFirstLastPara="1" wrap="square" lIns="45700" tIns="0" rIns="45700" bIns="0" anchor="b" anchorCtr="0">
            <a:noAutofit/>
          </a:bodyPr>
          <a:lstStyle>
            <a:lvl1pPr marR="0" lvl="0" algn="l" rtl="0">
              <a:lnSpc>
                <a:spcPct val="100000"/>
              </a:lnSpc>
              <a:spcBef>
                <a:spcPts val="0"/>
              </a:spcBef>
              <a:spcAft>
                <a:spcPts val="0"/>
              </a:spcAft>
              <a:buClr>
                <a:srgbClr val="000000"/>
              </a:buClr>
              <a:buSzPts val="1400"/>
              <a:buFont typeface="Arial"/>
              <a:buNone/>
              <a:defRPr sz="3800" b="1" i="0" u="none" strike="noStrike" cap="none">
                <a:solidFill>
                  <a:srgbClr val="FEF7F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38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38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38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38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3800" b="1"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3800" b="1"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3800" b="1"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3800" b="1" i="0" u="none" strike="noStrike" cap="none">
                <a:solidFill>
                  <a:schemeClr val="dk1"/>
                </a:solidFill>
                <a:latin typeface="Trebuchet MS"/>
                <a:ea typeface="Trebuchet MS"/>
                <a:cs typeface="Trebuchet MS"/>
                <a:sym typeface="Trebuchet MS"/>
              </a:defRPr>
            </a:lvl9pPr>
          </a:lstStyle>
          <a:p>
            <a:endParaRPr/>
          </a:p>
        </p:txBody>
      </p:sp>
      <p:sp>
        <p:nvSpPr>
          <p:cNvPr id="52" name="Google Shape;52;p13"/>
          <p:cNvSpPr txBox="1">
            <a:spLocks noGrp="1"/>
          </p:cNvSpPr>
          <p:nvPr>
            <p:ph type="body" idx="1"/>
          </p:nvPr>
        </p:nvSpPr>
        <p:spPr>
          <a:xfrm>
            <a:off x="457200" y="1207294"/>
            <a:ext cx="7239000" cy="3635100"/>
          </a:xfrm>
          <a:prstGeom prst="rect">
            <a:avLst/>
          </a:prstGeom>
          <a:noFill/>
          <a:ln>
            <a:noFill/>
          </a:ln>
        </p:spPr>
        <p:txBody>
          <a:bodyPr spcFirstLastPara="1" wrap="square" lIns="91425" tIns="45700" rIns="91425" bIns="45700" anchor="t" anchorCtr="0">
            <a:noAutofit/>
          </a:bodyPr>
          <a:lstStyle>
            <a:lvl1pPr marL="457200" marR="0" lvl="0" indent="-349123" algn="l" rtl="0">
              <a:lnSpc>
                <a:spcPct val="100000"/>
              </a:lnSpc>
              <a:spcBef>
                <a:spcPts val="600"/>
              </a:spcBef>
              <a:spcAft>
                <a:spcPts val="0"/>
              </a:spcAft>
              <a:buClr>
                <a:schemeClr val="dk2"/>
              </a:buClr>
              <a:buSzPts val="1898"/>
              <a:buFont typeface="Noto Sans Symbols"/>
              <a:buChar char="⦿"/>
              <a:defRPr sz="2600" b="0" i="0" u="none" strike="noStrike" cap="none">
                <a:solidFill>
                  <a:schemeClr val="dk1"/>
                </a:solidFill>
                <a:latin typeface="Arial"/>
                <a:ea typeface="Arial"/>
                <a:cs typeface="Arial"/>
                <a:sym typeface="Arial"/>
              </a:defRPr>
            </a:lvl1pPr>
            <a:lvl2pPr marL="914400" marR="0" lvl="1" indent="-345440" algn="l" rtl="0">
              <a:lnSpc>
                <a:spcPct val="100000"/>
              </a:lnSpc>
              <a:spcBef>
                <a:spcPts val="500"/>
              </a:spcBef>
              <a:spcAft>
                <a:spcPts val="0"/>
              </a:spcAft>
              <a:buClr>
                <a:srgbClr val="F9B639"/>
              </a:buClr>
              <a:buSzPts val="1840"/>
              <a:buFont typeface="Noto Sans Symbols"/>
              <a:buChar char="◼"/>
              <a:defRPr sz="2300" b="0" i="0" u="none" strike="noStrike" cap="none">
                <a:solidFill>
                  <a:srgbClr val="6C6C6C"/>
                </a:solidFill>
                <a:latin typeface="Arial"/>
                <a:ea typeface="Arial"/>
                <a:cs typeface="Arial"/>
                <a:sym typeface="Arial"/>
              </a:defRPr>
            </a:lvl2pPr>
            <a:lvl3pPr marL="1371600" marR="0" lvl="2" indent="-304800" algn="l" rtl="0">
              <a:lnSpc>
                <a:spcPct val="100000"/>
              </a:lnSpc>
              <a:spcBef>
                <a:spcPts val="400"/>
              </a:spcBef>
              <a:spcAft>
                <a:spcPts val="0"/>
              </a:spcAft>
              <a:buClr>
                <a:srgbClr val="F9B639"/>
              </a:buClr>
              <a:buSzPts val="1200"/>
              <a:buFont typeface="Noto Sans Symbols"/>
              <a:buChar char="•"/>
              <a:defRPr sz="2000" b="0" i="0" u="none" strike="noStrike" cap="none">
                <a:solidFill>
                  <a:schemeClr val="dk1"/>
                </a:solidFill>
                <a:latin typeface="Arial"/>
                <a:ea typeface="Arial"/>
                <a:cs typeface="Arial"/>
                <a:sym typeface="Arial"/>
              </a:defRPr>
            </a:lvl3pPr>
            <a:lvl4pPr marL="1828800" marR="0" lvl="3" indent="-330200" algn="l" rtl="0">
              <a:lnSpc>
                <a:spcPct val="100000"/>
              </a:lnSpc>
              <a:spcBef>
                <a:spcPts val="400"/>
              </a:spcBef>
              <a:spcAft>
                <a:spcPts val="0"/>
              </a:spcAft>
              <a:buClr>
                <a:srgbClr val="F9B639"/>
              </a:buClr>
              <a:buSzPts val="1600"/>
              <a:buFont typeface="Noto Sans Symbols"/>
              <a:buChar char="●"/>
              <a:defRPr sz="2000" b="0" i="0" u="none" strike="noStrike" cap="none">
                <a:solidFill>
                  <a:srgbClr val="6C6C6C"/>
                </a:solidFill>
                <a:latin typeface="Arial"/>
                <a:ea typeface="Arial"/>
                <a:cs typeface="Arial"/>
                <a:sym typeface="Arial"/>
              </a:defRPr>
            </a:lvl4pPr>
            <a:lvl5pPr marL="2286000" marR="0" lvl="4" indent="-317500" algn="l" rtl="0">
              <a:lnSpc>
                <a:spcPct val="100000"/>
              </a:lnSpc>
              <a:spcBef>
                <a:spcPts val="400"/>
              </a:spcBef>
              <a:spcAft>
                <a:spcPts val="0"/>
              </a:spcAft>
              <a:buClr>
                <a:srgbClr val="F9B639"/>
              </a:buClr>
              <a:buSzPts val="1400"/>
              <a:buFont typeface="Noto Sans Symbols"/>
              <a:buChar char="◉"/>
              <a:defRPr sz="2000" b="0" i="0" u="none" strike="noStrike" cap="none">
                <a:solidFill>
                  <a:schemeClr val="dk1"/>
                </a:solidFill>
                <a:latin typeface="Arial"/>
                <a:ea typeface="Arial"/>
                <a:cs typeface="Arial"/>
                <a:sym typeface="Arial"/>
              </a:defRPr>
            </a:lvl5pPr>
            <a:lvl6pPr marL="2743200" marR="0" lvl="5" indent="-320039" algn="l" rtl="0">
              <a:lnSpc>
                <a:spcPct val="100000"/>
              </a:lnSpc>
              <a:spcBef>
                <a:spcPts val="400"/>
              </a:spcBef>
              <a:spcAft>
                <a:spcPts val="0"/>
              </a:spcAft>
              <a:buClr>
                <a:schemeClr val="accent4"/>
              </a:buClr>
              <a:buSzPts val="1440"/>
              <a:buFont typeface="Noto Sans Symbols"/>
              <a:buChar char="●"/>
              <a:defRPr sz="1800" b="0" i="0" u="none" strike="noStrike" cap="none">
                <a:solidFill>
                  <a:srgbClr val="6C6C6C"/>
                </a:solidFill>
                <a:latin typeface="Arial"/>
                <a:ea typeface="Arial"/>
                <a:cs typeface="Arial"/>
                <a:sym typeface="Arial"/>
              </a:defRPr>
            </a:lvl6pPr>
            <a:lvl7pPr marL="3200400" marR="0" lvl="6" indent="-309879" algn="l" rtl="0">
              <a:lnSpc>
                <a:spcPct val="100000"/>
              </a:lnSpc>
              <a:spcBef>
                <a:spcPts val="320"/>
              </a:spcBef>
              <a:spcAft>
                <a:spcPts val="0"/>
              </a:spcAft>
              <a:buClr>
                <a:schemeClr val="accent4"/>
              </a:buClr>
              <a:buSzPts val="1280"/>
              <a:buFont typeface="Noto Sans Symbols"/>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00"/>
              </a:spcBef>
              <a:spcAft>
                <a:spcPts val="0"/>
              </a:spcAft>
              <a:buClr>
                <a:schemeClr val="accent4"/>
              </a:buClr>
              <a:buSzPts val="1600"/>
              <a:buFont typeface="Arial"/>
              <a:buChar char="•"/>
              <a:defRPr sz="1600" b="0" i="0" u="none" strike="noStrike" cap="none">
                <a:solidFill>
                  <a:srgbClr val="6C6C6C"/>
                </a:solidFill>
                <a:latin typeface="Arial"/>
                <a:ea typeface="Arial"/>
                <a:cs typeface="Arial"/>
                <a:sym typeface="Arial"/>
              </a:defRPr>
            </a:lvl8pPr>
            <a:lvl9pPr marL="4114800" marR="0" lvl="8" indent="-317500" algn="l" rtl="0">
              <a:lnSpc>
                <a:spcPct val="100000"/>
              </a:lnSpc>
              <a:spcBef>
                <a:spcPts val="280"/>
              </a:spcBef>
              <a:spcAft>
                <a:spcPts val="0"/>
              </a:spcAft>
              <a:buClr>
                <a:schemeClr val="accent4"/>
              </a:buClr>
              <a:buSzPts val="1400"/>
              <a:buFont typeface="Noto Sans Symbols"/>
              <a:buChar char="▪"/>
              <a:defRPr sz="1400" b="0" i="0" u="none" strike="noStrike" cap="none">
                <a:solidFill>
                  <a:schemeClr val="dk1"/>
                </a:solidFill>
                <a:latin typeface="Arial"/>
                <a:ea typeface="Arial"/>
                <a:cs typeface="Arial"/>
                <a:sym typeface="Arial"/>
              </a:defRPr>
            </a:lvl9pPr>
          </a:lstStyle>
          <a:p>
            <a:endParaRPr/>
          </a:p>
        </p:txBody>
      </p:sp>
      <p:sp>
        <p:nvSpPr>
          <p:cNvPr id="53" name="Google Shape;53;p13"/>
          <p:cNvSpPr txBox="1">
            <a:spLocks noGrp="1"/>
          </p:cNvSpPr>
          <p:nvPr>
            <p:ph type="dt" idx="10"/>
          </p:nvPr>
        </p:nvSpPr>
        <p:spPr>
          <a:xfrm>
            <a:off x="4243387" y="4918471"/>
            <a:ext cx="2001900" cy="170400"/>
          </a:xfrm>
          <a:prstGeom prst="rect">
            <a:avLst/>
          </a:prstGeom>
          <a:noFill/>
          <a:ln>
            <a:noFill/>
          </a:ln>
        </p:spPr>
        <p:txBody>
          <a:bodyPr spcFirstLastPara="1" wrap="square" lIns="91425" tIns="0" rIns="91425" bIns="0" anchor="b"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chemeClr val="dk2"/>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28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28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28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28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28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28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28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2800" b="0" i="0" u="none" strike="noStrike" cap="none">
                <a:solidFill>
                  <a:schemeClr val="dk1"/>
                </a:solidFill>
                <a:latin typeface="Times New Roman"/>
                <a:ea typeface="Times New Roman"/>
                <a:cs typeface="Times New Roman"/>
                <a:sym typeface="Times New Roman"/>
              </a:defRPr>
            </a:lvl9pPr>
          </a:lstStyle>
          <a:p>
            <a:endParaRPr/>
          </a:p>
        </p:txBody>
      </p:sp>
      <p:sp>
        <p:nvSpPr>
          <p:cNvPr id="54" name="Google Shape;54;p13"/>
          <p:cNvSpPr txBox="1">
            <a:spLocks noGrp="1"/>
          </p:cNvSpPr>
          <p:nvPr>
            <p:ph type="ftr" idx="11"/>
          </p:nvPr>
        </p:nvSpPr>
        <p:spPr>
          <a:xfrm>
            <a:off x="457200" y="4917281"/>
            <a:ext cx="3657600" cy="171600"/>
          </a:xfrm>
          <a:prstGeom prst="rect">
            <a:avLst/>
          </a:prstGeom>
          <a:noFill/>
          <a:ln>
            <a:noFill/>
          </a:ln>
        </p:spPr>
        <p:txBody>
          <a:bodyPr spcFirstLastPara="1" wrap="square" lIns="91425" tIns="0" rIns="91425" bIns="0" anchor="b" anchorCtr="0">
            <a:noAutofit/>
          </a:bodyPr>
          <a:lstStyle>
            <a:lvl1pPr marR="0" lvl="0" algn="l" rtl="0">
              <a:lnSpc>
                <a:spcPct val="100000"/>
              </a:lnSpc>
              <a:spcBef>
                <a:spcPts val="0"/>
              </a:spcBef>
              <a:spcAft>
                <a:spcPts val="0"/>
              </a:spcAft>
              <a:buClr>
                <a:srgbClr val="000000"/>
              </a:buClr>
              <a:buSzPts val="1400"/>
              <a:buFont typeface="Arial"/>
              <a:buNone/>
              <a:defRPr sz="28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28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28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28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28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28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28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28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2800" b="0" i="0" u="none" strike="noStrike" cap="none">
                <a:solidFill>
                  <a:schemeClr val="dk1"/>
                </a:solidFill>
                <a:latin typeface="Times New Roman"/>
                <a:ea typeface="Times New Roman"/>
                <a:cs typeface="Times New Roman"/>
                <a:sym typeface="Times New Roman"/>
              </a:defRPr>
            </a:lvl9pPr>
          </a:lstStyle>
          <a:p>
            <a:endParaRPr/>
          </a:p>
        </p:txBody>
      </p:sp>
      <p:sp>
        <p:nvSpPr>
          <p:cNvPr id="55" name="Google Shape;55;p13"/>
          <p:cNvSpPr txBox="1">
            <a:spLocks noGrp="1"/>
          </p:cNvSpPr>
          <p:nvPr>
            <p:ph type="sldNum" idx="12"/>
          </p:nvPr>
        </p:nvSpPr>
        <p:spPr>
          <a:xfrm>
            <a:off x="6254750" y="4914900"/>
            <a:ext cx="587400" cy="1716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chemeClr val="dk2"/>
              </a:buClr>
              <a:buSzPts val="1100"/>
              <a:buFont typeface="Times New Roman"/>
              <a:buNone/>
              <a:defRPr sz="1100" b="0" i="0" u="none" strike="noStrike" cap="none">
                <a:solidFill>
                  <a:schemeClr val="dk2"/>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2"/>
              </a:buClr>
              <a:buSzPts val="1100"/>
              <a:buFont typeface="Times New Roman"/>
              <a:buNone/>
              <a:defRPr sz="1100" b="0" i="0" u="none" strike="noStrike" cap="none">
                <a:solidFill>
                  <a:schemeClr val="dk2"/>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2"/>
              </a:buClr>
              <a:buSzPts val="1100"/>
              <a:buFont typeface="Times New Roman"/>
              <a:buNone/>
              <a:defRPr sz="1100" b="0" i="0" u="none" strike="noStrike" cap="none">
                <a:solidFill>
                  <a:schemeClr val="dk2"/>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2"/>
              </a:buClr>
              <a:buSzPts val="1100"/>
              <a:buFont typeface="Times New Roman"/>
              <a:buNone/>
              <a:defRPr sz="1100" b="0" i="0" u="none" strike="noStrike" cap="none">
                <a:solidFill>
                  <a:schemeClr val="dk2"/>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2"/>
              </a:buClr>
              <a:buSzPts val="1100"/>
              <a:buFont typeface="Times New Roman"/>
              <a:buNone/>
              <a:defRPr sz="1100" b="0" i="0" u="none" strike="noStrike" cap="none">
                <a:solidFill>
                  <a:schemeClr val="dk2"/>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2"/>
              </a:buClr>
              <a:buSzPts val="1100"/>
              <a:buFont typeface="Times New Roman"/>
              <a:buNone/>
              <a:defRPr sz="1100" b="0" i="0" u="none" strike="noStrike" cap="none">
                <a:solidFill>
                  <a:schemeClr val="dk2"/>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2"/>
              </a:buClr>
              <a:buSzPts val="1100"/>
              <a:buFont typeface="Times New Roman"/>
              <a:buNone/>
              <a:defRPr sz="1100" b="0" i="0" u="none" strike="noStrike" cap="none">
                <a:solidFill>
                  <a:schemeClr val="dk2"/>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2"/>
              </a:buClr>
              <a:buSzPts val="1100"/>
              <a:buFont typeface="Times New Roman"/>
              <a:buNone/>
              <a:defRPr sz="1100" b="0" i="0" u="none" strike="noStrike" cap="none">
                <a:solidFill>
                  <a:schemeClr val="dk2"/>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2"/>
              </a:buClr>
              <a:buSzPts val="1100"/>
              <a:buFont typeface="Times New Roman"/>
              <a:buNone/>
              <a:defRPr sz="1100" b="0" i="0" u="none" strike="noStrike" cap="none">
                <a:solidFill>
                  <a:schemeClr val="dk2"/>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ru"/>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Shape 60"/>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7.xml"/><Relationship Id="rId1" Type="http://schemas.openxmlformats.org/officeDocument/2006/relationships/slideLayout" Target="../slideLayouts/slideLayout12.xml"/><Relationship Id="rId5" Type="http://schemas.openxmlformats.org/officeDocument/2006/relationships/image" Target="../media/image51.png"/><Relationship Id="rId4" Type="http://schemas.openxmlformats.org/officeDocument/2006/relationships/image" Target="../media/image50.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2.xml"/><Relationship Id="rId1" Type="http://schemas.openxmlformats.org/officeDocument/2006/relationships/slideLayout" Target="../slideLayouts/slideLayout12.xml"/><Relationship Id="rId4" Type="http://schemas.openxmlformats.org/officeDocument/2006/relationships/image" Target="../media/image56.png"/></Relationships>
</file>

<file path=ppt/slides/_rels/slide4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4.xml"/><Relationship Id="rId1" Type="http://schemas.openxmlformats.org/officeDocument/2006/relationships/slideLayout" Target="../slideLayouts/slideLayout12.xml"/><Relationship Id="rId4" Type="http://schemas.openxmlformats.org/officeDocument/2006/relationships/image" Target="../media/image59.png"/></Relationships>
</file>

<file path=ppt/slides/_rels/slide4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6.xml"/><Relationship Id="rId1" Type="http://schemas.openxmlformats.org/officeDocument/2006/relationships/slideLayout" Target="../slideLayouts/slideLayout12.xml"/><Relationship Id="rId4" Type="http://schemas.openxmlformats.org/officeDocument/2006/relationships/image" Target="../media/image62.png"/></Relationships>
</file>

<file path=ppt/slides/_rels/slide4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7.xml"/><Relationship Id="rId1" Type="http://schemas.openxmlformats.org/officeDocument/2006/relationships/slideLayout" Target="../slideLayouts/slideLayout12.xml"/><Relationship Id="rId4" Type="http://schemas.openxmlformats.org/officeDocument/2006/relationships/image" Target="../media/image64.png"/></Relationships>
</file>

<file path=ppt/slides/_rels/slide4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8.xml"/><Relationship Id="rId1" Type="http://schemas.openxmlformats.org/officeDocument/2006/relationships/slideLayout" Target="../slideLayouts/slideLayout12.xml"/><Relationship Id="rId4" Type="http://schemas.openxmlformats.org/officeDocument/2006/relationships/image" Target="../media/image66.png"/></Relationships>
</file>

<file path=ppt/slides/_rels/slide4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9.xml"/><Relationship Id="rId1" Type="http://schemas.openxmlformats.org/officeDocument/2006/relationships/slideLayout" Target="../slideLayouts/slideLayout13.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notesSlide" Target="../notesSlides/notesSlide50.xml"/><Relationship Id="rId1" Type="http://schemas.openxmlformats.org/officeDocument/2006/relationships/slideLayout" Target="../slideLayouts/slideLayout13.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5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51.xml"/><Relationship Id="rId1" Type="http://schemas.openxmlformats.org/officeDocument/2006/relationships/slideLayout" Target="../slideLayouts/slideLayout13.xml"/><Relationship Id="rId4" Type="http://schemas.openxmlformats.org/officeDocument/2006/relationships/image" Target="../media/image77.png"/></Relationships>
</file>

<file path=ppt/slides/_rels/slide5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80.jpg"/></Relationships>
</file>

<file path=ppt/slides/_rels/slide5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88.png"/></Relationships>
</file>

<file path=ppt/slides/_rels/slide61.xml.rels><?xml version="1.0" encoding="UTF-8" standalone="yes"?>
<Relationships xmlns="http://schemas.openxmlformats.org/package/2006/relationships"><Relationship Id="rId3" Type="http://schemas.openxmlformats.org/officeDocument/2006/relationships/image" Target="../media/image89.jp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69.xml"/><Relationship Id="rId1" Type="http://schemas.openxmlformats.org/officeDocument/2006/relationships/slideLayout" Target="../slideLayouts/slideLayout12.xml"/><Relationship Id="rId4" Type="http://schemas.openxmlformats.org/officeDocument/2006/relationships/image" Target="../media/image97.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0.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70.xml"/><Relationship Id="rId1" Type="http://schemas.openxmlformats.org/officeDocument/2006/relationships/slideLayout" Target="../slideLayouts/slideLayout12.xml"/><Relationship Id="rId4" Type="http://schemas.openxmlformats.org/officeDocument/2006/relationships/image" Target="../media/image99.png"/></Relationships>
</file>

<file path=ppt/slides/_rels/slide71.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71.xml"/><Relationship Id="rId1" Type="http://schemas.openxmlformats.org/officeDocument/2006/relationships/slideLayout" Target="../slideLayouts/slideLayout12.xml"/><Relationship Id="rId4" Type="http://schemas.openxmlformats.org/officeDocument/2006/relationships/image" Target="../media/image101.png"/></Relationships>
</file>

<file path=ppt/slides/_rels/slide72.xml.rels><?xml version="1.0" encoding="UTF-8" standalone="yes"?>
<Relationships xmlns="http://schemas.openxmlformats.org/package/2006/relationships"><Relationship Id="rId3" Type="http://schemas.openxmlformats.org/officeDocument/2006/relationships/image" Target="../media/image102.jpg"/><Relationship Id="rId2" Type="http://schemas.openxmlformats.org/officeDocument/2006/relationships/notesSlide" Target="../notesSlides/notesSlide72.xml"/><Relationship Id="rId1" Type="http://schemas.openxmlformats.org/officeDocument/2006/relationships/slideLayout" Target="../slideLayouts/slideLayout2.xml"/><Relationship Id="rId5" Type="http://schemas.openxmlformats.org/officeDocument/2006/relationships/image" Target="../media/image104.gif"/><Relationship Id="rId4" Type="http://schemas.openxmlformats.org/officeDocument/2006/relationships/image" Target="../media/image103.png"/></Relationships>
</file>

<file path=ppt/slides/_rels/slide73.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73.xml"/><Relationship Id="rId1" Type="http://schemas.openxmlformats.org/officeDocument/2006/relationships/slideLayout" Target="../slideLayouts/slideLayout12.xml"/><Relationship Id="rId5" Type="http://schemas.openxmlformats.org/officeDocument/2006/relationships/image" Target="../media/image107.png"/><Relationship Id="rId4" Type="http://schemas.openxmlformats.org/officeDocument/2006/relationships/image" Target="../media/image106.png"/></Relationships>
</file>

<file path=ppt/slides/_rels/slide74.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74.xml"/><Relationship Id="rId1" Type="http://schemas.openxmlformats.org/officeDocument/2006/relationships/slideLayout" Target="../slideLayouts/slideLayout12.xml"/><Relationship Id="rId5" Type="http://schemas.openxmlformats.org/officeDocument/2006/relationships/image" Target="../media/image110.png"/><Relationship Id="rId4" Type="http://schemas.openxmlformats.org/officeDocument/2006/relationships/image" Target="../media/image109.png"/></Relationships>
</file>

<file path=ppt/slides/_rels/slide75.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75.xml"/><Relationship Id="rId1" Type="http://schemas.openxmlformats.org/officeDocument/2006/relationships/slideLayout" Target="../slideLayouts/slideLayout12.xml"/><Relationship Id="rId4" Type="http://schemas.openxmlformats.org/officeDocument/2006/relationships/image" Target="../media/image112.png"/></Relationships>
</file>

<file path=ppt/slides/_rels/slide76.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76.xml"/><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77.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77.xml"/><Relationship Id="rId1" Type="http://schemas.openxmlformats.org/officeDocument/2006/relationships/slideLayout" Target="../slideLayouts/slideLayout2.xml"/><Relationship Id="rId5" Type="http://schemas.openxmlformats.org/officeDocument/2006/relationships/image" Target="../media/image117.jpg"/><Relationship Id="rId4" Type="http://schemas.openxmlformats.org/officeDocument/2006/relationships/image" Target="../media/image116.png"/></Relationships>
</file>

<file path=ppt/slides/_rels/slide78.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19.jp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19.jp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19.jp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84.xml"/><Relationship Id="rId1" Type="http://schemas.openxmlformats.org/officeDocument/2006/relationships/slideLayout" Target="../slideLayouts/slideLayout12.xml"/><Relationship Id="rId4" Type="http://schemas.openxmlformats.org/officeDocument/2006/relationships/image" Target="../media/image121.png"/></Relationships>
</file>

<file path=ppt/slides/_rels/slide85.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85.xml"/><Relationship Id="rId1" Type="http://schemas.openxmlformats.org/officeDocument/2006/relationships/slideLayout" Target="../slideLayouts/slideLayout12.xml"/><Relationship Id="rId4" Type="http://schemas.openxmlformats.org/officeDocument/2006/relationships/image" Target="../media/image123.png"/></Relationships>
</file>

<file path=ppt/slides/_rels/slide86.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86.xml"/><Relationship Id="rId1" Type="http://schemas.openxmlformats.org/officeDocument/2006/relationships/slideLayout" Target="../slideLayouts/slideLayout12.xml"/><Relationship Id="rId4" Type="http://schemas.openxmlformats.org/officeDocument/2006/relationships/image" Target="../media/image125.png"/></Relationships>
</file>

<file path=ppt/slides/_rels/slide87.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87.xml"/><Relationship Id="rId1" Type="http://schemas.openxmlformats.org/officeDocument/2006/relationships/slideLayout" Target="../slideLayouts/slideLayout12.xml"/><Relationship Id="rId5" Type="http://schemas.openxmlformats.org/officeDocument/2006/relationships/image" Target="../media/image128.png"/><Relationship Id="rId4" Type="http://schemas.openxmlformats.org/officeDocument/2006/relationships/image" Target="../media/image127.png"/></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89.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90.xml"/><Relationship Id="rId1" Type="http://schemas.openxmlformats.org/officeDocument/2006/relationships/slideLayout" Target="../slideLayouts/slideLayout12.xml"/><Relationship Id="rId4" Type="http://schemas.openxmlformats.org/officeDocument/2006/relationships/image" Target="../media/image131.png"/></Relationships>
</file>

<file path=ppt/slides/_rels/slide91.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91.xml"/><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92.xml"/><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notesSlide" Target="../notesSlides/notesSlide93.xml"/><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94.xml"/><Relationship Id="rId1" Type="http://schemas.openxmlformats.org/officeDocument/2006/relationships/slideLayout" Target="../slideLayouts/slideLayout12.xml"/><Relationship Id="rId5" Type="http://schemas.openxmlformats.org/officeDocument/2006/relationships/image" Target="../media/image137.png"/><Relationship Id="rId4" Type="http://schemas.openxmlformats.org/officeDocument/2006/relationships/image" Target="../media/image136.png"/></Relationships>
</file>

<file path=ppt/slides/_rels/slide95.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notesSlide" Target="../notesSlides/notesSlide95.xml"/><Relationship Id="rId1" Type="http://schemas.openxmlformats.org/officeDocument/2006/relationships/slideLayout" Target="../slideLayouts/slideLayout12.xml"/><Relationship Id="rId4" Type="http://schemas.openxmlformats.org/officeDocument/2006/relationships/image" Target="../media/image139.png"/></Relationships>
</file>

<file path=ppt/slides/_rels/slide96.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96.xml"/><Relationship Id="rId1" Type="http://schemas.openxmlformats.org/officeDocument/2006/relationships/slideLayout" Target="../slideLayouts/slideLayout12.xml"/><Relationship Id="rId4" Type="http://schemas.openxmlformats.org/officeDocument/2006/relationships/image" Target="../media/image141.png"/></Relationships>
</file>

<file path=ppt/slides/_rels/slide97.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notesSlide" Target="../notesSlides/notesSlide97.xml"/><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notesSlide" Target="../notesSlides/notesSlide98.xml"/><Relationship Id="rId1" Type="http://schemas.openxmlformats.org/officeDocument/2006/relationships/slideLayout" Target="../slideLayouts/slideLayout12.xml"/><Relationship Id="rId4" Type="http://schemas.openxmlformats.org/officeDocument/2006/relationships/image" Target="../media/image1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7"/>
          <p:cNvSpPr txBox="1">
            <a:spLocks noGrp="1"/>
          </p:cNvSpPr>
          <p:nvPr>
            <p:ph type="subTitle" idx="1"/>
          </p:nvPr>
        </p:nvSpPr>
        <p:spPr>
          <a:xfrm>
            <a:off x="114100" y="1721525"/>
            <a:ext cx="8978400" cy="1381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ru" sz="3300" b="1">
                <a:solidFill>
                  <a:schemeClr val="dk1"/>
                </a:solidFill>
                <a:latin typeface="Times New Roman"/>
                <a:ea typeface="Times New Roman"/>
                <a:cs typeface="Times New Roman"/>
                <a:sym typeface="Times New Roman"/>
              </a:rPr>
              <a:t>Көмірсутектер.</a:t>
            </a:r>
            <a:endParaRPr sz="3300" b="1">
              <a:solidFill>
                <a:schemeClr val="dk1"/>
              </a:solidFill>
              <a:latin typeface="Times New Roman"/>
              <a:ea typeface="Times New Roman"/>
              <a:cs typeface="Times New Roman"/>
              <a:sym typeface="Times New Roman"/>
            </a:endParaRPr>
          </a:p>
          <a:p>
            <a:pPr marL="0" lvl="0" indent="0" algn="ctr" rtl="0">
              <a:lnSpc>
                <a:spcPct val="100000"/>
              </a:lnSpc>
              <a:spcBef>
                <a:spcPts val="0"/>
              </a:spcBef>
              <a:spcAft>
                <a:spcPts val="0"/>
              </a:spcAft>
              <a:buClr>
                <a:schemeClr val="dk1"/>
              </a:buClr>
              <a:buSzPts val="1100"/>
              <a:buFont typeface="Arial"/>
              <a:buNone/>
            </a:pPr>
            <a:r>
              <a:rPr lang="ru" sz="3300" b="1">
                <a:solidFill>
                  <a:schemeClr val="dk1"/>
                </a:solidFill>
                <a:latin typeface="Times New Roman"/>
                <a:ea typeface="Times New Roman"/>
                <a:cs typeface="Times New Roman"/>
                <a:sym typeface="Times New Roman"/>
              </a:rPr>
              <a:t>Қаныққан, қанықпаған көмірсутектер</a:t>
            </a:r>
            <a:endParaRPr sz="3300" b="1">
              <a:solidFill>
                <a:schemeClr val="dk1"/>
              </a:solidFill>
              <a:latin typeface="Times New Roman"/>
              <a:ea typeface="Times New Roman"/>
              <a:cs typeface="Times New Roman"/>
              <a:sym typeface="Times New Roman"/>
            </a:endParaRPr>
          </a:p>
          <a:p>
            <a:pPr marL="0" lvl="0" indent="0" algn="ctr" rtl="0">
              <a:lnSpc>
                <a:spcPct val="100000"/>
              </a:lnSpc>
              <a:spcBef>
                <a:spcPts val="0"/>
              </a:spcBef>
              <a:spcAft>
                <a:spcPts val="0"/>
              </a:spcAft>
              <a:buClr>
                <a:schemeClr val="dk1"/>
              </a:buClr>
              <a:buSzPts val="1100"/>
              <a:buFont typeface="Arial"/>
              <a:buNone/>
            </a:pPr>
            <a:endParaRPr sz="1800" b="1">
              <a:solidFill>
                <a:schemeClr val="dk1"/>
              </a:solidFill>
              <a:highlight>
                <a:schemeClr val="lt1"/>
              </a:highlight>
              <a:latin typeface="Times New Roman"/>
              <a:ea typeface="Times New Roman"/>
              <a:cs typeface="Times New Roman"/>
              <a:sym typeface="Times New Roman"/>
            </a:endParaRPr>
          </a:p>
          <a:p>
            <a:pPr marL="0" lvl="0" indent="0" algn="ctr" rtl="0">
              <a:lnSpc>
                <a:spcPct val="100000"/>
              </a:lnSpc>
              <a:spcBef>
                <a:spcPts val="0"/>
              </a:spcBef>
              <a:spcAft>
                <a:spcPts val="0"/>
              </a:spcAft>
              <a:buClr>
                <a:schemeClr val="dk1"/>
              </a:buClr>
              <a:buSzPts val="1100"/>
              <a:buFont typeface="Arial"/>
              <a:buNone/>
            </a:pPr>
            <a:r>
              <a:rPr lang="ru" sz="1800">
                <a:solidFill>
                  <a:schemeClr val="dk1"/>
                </a:solidFill>
                <a:latin typeface="Times New Roman"/>
                <a:ea typeface="Times New Roman"/>
                <a:cs typeface="Times New Roman"/>
                <a:sym typeface="Times New Roman"/>
              </a:rPr>
              <a:t>Жіктелуі. Молекулалардың конфигурациясы мен формасы. Алкандар, циклоалкандар. Алкандардың қасиеттері; алкандар, алкендер, алкиндер реакциялары. Алкендердің және алкиндердің атаулары. Алкендердің құрылымы: </a:t>
            </a:r>
            <a:r>
              <a:rPr lang="ru" sz="1800" i="1">
                <a:solidFill>
                  <a:schemeClr val="dk1"/>
                </a:solidFill>
                <a:latin typeface="Times New Roman"/>
                <a:ea typeface="Times New Roman"/>
                <a:cs typeface="Times New Roman"/>
                <a:sym typeface="Times New Roman"/>
              </a:rPr>
              <a:t>цис-транс</a:t>
            </a:r>
            <a:r>
              <a:rPr lang="ru" sz="1800">
                <a:solidFill>
                  <a:schemeClr val="dk1"/>
                </a:solidFill>
                <a:latin typeface="Times New Roman"/>
                <a:ea typeface="Times New Roman"/>
                <a:cs typeface="Times New Roman"/>
                <a:sym typeface="Times New Roman"/>
              </a:rPr>
              <a:t>-изомерия. Алкендердің және алкиндердің қасиеттері. Алкенді қосу реакциялары. Алкендік полимерлер.</a:t>
            </a:r>
            <a:endParaRPr sz="1800">
              <a:solidFill>
                <a:schemeClr val="dk1"/>
              </a:solidFill>
              <a:latin typeface="Times New Roman"/>
              <a:ea typeface="Times New Roman"/>
              <a:cs typeface="Times New Roman"/>
              <a:sym typeface="Times New Roman"/>
            </a:endParaRPr>
          </a:p>
          <a:p>
            <a:pPr marL="0" lvl="0" indent="0" algn="ctr" rtl="0">
              <a:lnSpc>
                <a:spcPct val="100000"/>
              </a:lnSpc>
              <a:spcBef>
                <a:spcPts val="0"/>
              </a:spcBef>
              <a:spcAft>
                <a:spcPts val="0"/>
              </a:spcAft>
              <a:buSzPts val="2800"/>
              <a:buNone/>
            </a:pPr>
            <a:endParaRPr sz="3600" b="1">
              <a:solidFill>
                <a:schemeClr val="dk1"/>
              </a:solidFill>
              <a:highlight>
                <a:schemeClr val="lt1"/>
              </a:highlight>
              <a:latin typeface="Times New Roman"/>
              <a:ea typeface="Times New Roman"/>
              <a:cs typeface="Times New Roman"/>
              <a:sym typeface="Times New Roman"/>
            </a:endParaRPr>
          </a:p>
        </p:txBody>
      </p:sp>
      <p:sp>
        <p:nvSpPr>
          <p:cNvPr id="67" name="Google Shape;67;p17"/>
          <p:cNvSpPr txBox="1"/>
          <p:nvPr/>
        </p:nvSpPr>
        <p:spPr>
          <a:xfrm>
            <a:off x="311700" y="103650"/>
            <a:ext cx="8520600" cy="1075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ru" sz="1800" b="0" i="0" u="none" strike="noStrike" cap="none">
                <a:solidFill>
                  <a:srgbClr val="000000"/>
                </a:solidFill>
                <a:latin typeface="Times New Roman"/>
                <a:ea typeface="Times New Roman"/>
                <a:cs typeface="Times New Roman"/>
                <a:sym typeface="Times New Roman"/>
              </a:rPr>
              <a:t>әл-Фараби атындағы Қазақ Ұлттық университеті</a:t>
            </a:r>
            <a:endParaRPr sz="1800" b="0"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ru" sz="1800" b="0" i="0" u="none" strike="noStrike" cap="none">
                <a:solidFill>
                  <a:srgbClr val="000000"/>
                </a:solidFill>
                <a:latin typeface="Times New Roman"/>
                <a:ea typeface="Times New Roman"/>
                <a:cs typeface="Times New Roman"/>
                <a:sym typeface="Times New Roman"/>
              </a:rPr>
              <a:t>Жоғарғы медицина мектебі</a:t>
            </a:r>
            <a:endParaRPr sz="2800" b="0"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000000"/>
              </a:solidFill>
              <a:latin typeface="Georgia"/>
              <a:ea typeface="Georgia"/>
              <a:cs typeface="Georgia"/>
              <a:sym typeface="Georgia"/>
            </a:endParaRPr>
          </a:p>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000000"/>
              </a:solidFill>
              <a:latin typeface="Georgia"/>
              <a:ea typeface="Georgia"/>
              <a:cs typeface="Georgia"/>
              <a:sym typeface="Georgi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6"/>
          <p:cNvSpPr txBox="1">
            <a:spLocks noGrp="1"/>
          </p:cNvSpPr>
          <p:nvPr>
            <p:ph type="title"/>
          </p:nvPr>
        </p:nvSpPr>
        <p:spPr>
          <a:xfrm>
            <a:off x="243425" y="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100"/>
              </a:spcBef>
              <a:spcAft>
                <a:spcPts val="0"/>
              </a:spcAft>
              <a:buSzPts val="2800"/>
              <a:buNone/>
            </a:pPr>
            <a:r>
              <a:rPr lang="ru" sz="1900" b="1">
                <a:solidFill>
                  <a:srgbClr val="000099"/>
                </a:solidFill>
              </a:rPr>
              <a:t>Шешуі:</a:t>
            </a:r>
            <a:endParaRPr sz="1900" b="1">
              <a:solidFill>
                <a:srgbClr val="000099"/>
              </a:solidFill>
            </a:endParaRPr>
          </a:p>
          <a:p>
            <a:pPr marL="0" lvl="0" indent="0" algn="l" rtl="0">
              <a:lnSpc>
                <a:spcPct val="100000"/>
              </a:lnSpc>
              <a:spcBef>
                <a:spcPts val="0"/>
              </a:spcBef>
              <a:spcAft>
                <a:spcPts val="0"/>
              </a:spcAft>
              <a:buSzPts val="2800"/>
              <a:buNone/>
            </a:pPr>
            <a:endParaRPr/>
          </a:p>
        </p:txBody>
      </p:sp>
      <p:sp>
        <p:nvSpPr>
          <p:cNvPr id="127" name="Google Shape;127;p2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endParaRPr/>
          </a:p>
        </p:txBody>
      </p:sp>
      <p:pic>
        <p:nvPicPr>
          <p:cNvPr id="128" name="Google Shape;128;p26"/>
          <p:cNvPicPr preferRelativeResize="0"/>
          <p:nvPr/>
        </p:nvPicPr>
        <p:blipFill rotWithShape="1">
          <a:blip r:embed="rId3">
            <a:alphaModFix/>
          </a:blip>
          <a:srcRect/>
          <a:stretch/>
        </p:blipFill>
        <p:spPr>
          <a:xfrm>
            <a:off x="530675" y="558975"/>
            <a:ext cx="8082651" cy="4584525"/>
          </a:xfrm>
          <a:prstGeom prst="rect">
            <a:avLst/>
          </a:prstGeom>
          <a:noFill/>
          <a:ln>
            <a:noFill/>
          </a:ln>
        </p:spPr>
      </p:pic>
      <p:sp>
        <p:nvSpPr>
          <p:cNvPr id="129" name="Google Shape;129;p26"/>
          <p:cNvSpPr txBox="1"/>
          <p:nvPr/>
        </p:nvSpPr>
        <p:spPr>
          <a:xfrm>
            <a:off x="5268675" y="2571750"/>
            <a:ext cx="3675900" cy="411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400"/>
              <a:buFont typeface="Arial"/>
              <a:buNone/>
            </a:pPr>
            <a:r>
              <a:rPr lang="ru" sz="1400" b="0" i="0" u="none" strike="noStrike" cap="none">
                <a:solidFill>
                  <a:srgbClr val="000000"/>
                </a:solidFill>
                <a:latin typeface="Arial"/>
                <a:ea typeface="Arial"/>
                <a:cs typeface="Arial"/>
                <a:sym typeface="Arial"/>
              </a:rPr>
              <a:t>(can be numbered in either direction)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a:p>
        </p:txBody>
      </p:sp>
      <p:sp>
        <p:nvSpPr>
          <p:cNvPr id="135" name="Google Shape;135;p2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endParaRPr/>
          </a:p>
        </p:txBody>
      </p:sp>
      <p:pic>
        <p:nvPicPr>
          <p:cNvPr id="136" name="Google Shape;136;p27"/>
          <p:cNvPicPr preferRelativeResize="0"/>
          <p:nvPr/>
        </p:nvPicPr>
        <p:blipFill rotWithShape="1">
          <a:blip r:embed="rId3">
            <a:alphaModFix/>
          </a:blip>
          <a:srcRect/>
          <a:stretch/>
        </p:blipFill>
        <p:spPr>
          <a:xfrm>
            <a:off x="585788" y="509588"/>
            <a:ext cx="7972425" cy="41243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8"/>
          <p:cNvSpPr txBox="1"/>
          <p:nvPr/>
        </p:nvSpPr>
        <p:spPr>
          <a:xfrm>
            <a:off x="400350" y="347025"/>
            <a:ext cx="8343300" cy="2974500"/>
          </a:xfrm>
          <a:prstGeom prst="rect">
            <a:avLst/>
          </a:prstGeom>
          <a:noFill/>
          <a:ln>
            <a:noFill/>
          </a:ln>
        </p:spPr>
        <p:txBody>
          <a:bodyPr spcFirstLastPara="1" wrap="square" lIns="91425" tIns="91425" rIns="91425" bIns="91425" anchor="t" anchorCtr="0">
            <a:noAutofit/>
          </a:bodyPr>
          <a:lstStyle/>
          <a:p>
            <a:pPr marL="457200" marR="0" lvl="0" indent="-355600" algn="l" rtl="0">
              <a:lnSpc>
                <a:spcPct val="100000"/>
              </a:lnSpc>
              <a:spcBef>
                <a:spcPts val="0"/>
              </a:spcBef>
              <a:spcAft>
                <a:spcPts val="0"/>
              </a:spcAft>
              <a:buClr>
                <a:srgbClr val="000000"/>
              </a:buClr>
              <a:buSzPts val="2000"/>
              <a:buFont typeface="Book Antiqua"/>
              <a:buChar char="❖"/>
            </a:pPr>
            <a:r>
              <a:rPr lang="ru" sz="2000" b="0" i="0" u="none" strike="noStrike" cap="none">
                <a:solidFill>
                  <a:srgbClr val="000000"/>
                </a:solidFill>
                <a:latin typeface="Book Antiqua"/>
                <a:ea typeface="Book Antiqua"/>
                <a:cs typeface="Book Antiqua"/>
                <a:sym typeface="Book Antiqua"/>
              </a:rPr>
              <a:t>Көмірсутектер - тек көміртек және сутегі атомдары бар органикалық қосылыстар.</a:t>
            </a:r>
            <a:endParaRPr sz="2000" b="0" i="0" u="none" strike="noStrike" cap="none">
              <a:solidFill>
                <a:srgbClr val="000000"/>
              </a:solidFill>
              <a:latin typeface="Book Antiqua"/>
              <a:ea typeface="Book Antiqua"/>
              <a:cs typeface="Book Antiqua"/>
              <a:sym typeface="Book Antiqua"/>
            </a:endParaRPr>
          </a:p>
          <a:p>
            <a:pPr marL="45720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Book Antiqua"/>
              <a:ea typeface="Book Antiqua"/>
              <a:cs typeface="Book Antiqua"/>
              <a:sym typeface="Book Antiqua"/>
            </a:endParaRPr>
          </a:p>
          <a:p>
            <a:pPr marL="457200" marR="0" lvl="0" indent="-355600" algn="l" rtl="0">
              <a:lnSpc>
                <a:spcPct val="100000"/>
              </a:lnSpc>
              <a:spcBef>
                <a:spcPts val="0"/>
              </a:spcBef>
              <a:spcAft>
                <a:spcPts val="0"/>
              </a:spcAft>
              <a:buClr>
                <a:srgbClr val="000000"/>
              </a:buClr>
              <a:buSzPts val="2000"/>
              <a:buFont typeface="Book Antiqua"/>
              <a:buChar char="❖"/>
            </a:pPr>
            <a:r>
              <a:rPr lang="ru" sz="2000" b="1" i="0" u="none" strike="noStrike" cap="none">
                <a:solidFill>
                  <a:srgbClr val="000000"/>
                </a:solidFill>
                <a:latin typeface="Book Antiqua"/>
                <a:ea typeface="Book Antiqua"/>
                <a:cs typeface="Book Antiqua"/>
                <a:sym typeface="Book Antiqua"/>
              </a:rPr>
              <a:t>Қаныққан </a:t>
            </a:r>
            <a:r>
              <a:rPr lang="ru" sz="2000" b="0" i="0" u="none" strike="noStrike" cap="none">
                <a:solidFill>
                  <a:srgbClr val="000000"/>
                </a:solidFill>
                <a:latin typeface="Book Antiqua"/>
                <a:ea typeface="Book Antiqua"/>
                <a:cs typeface="Book Antiqua"/>
                <a:sym typeface="Book Antiqua"/>
              </a:rPr>
              <a:t>көмірсутектер алкандар (парафиндер) деп танымал</a:t>
            </a:r>
            <a:endParaRPr sz="2000" b="0" i="0" u="none" strike="noStrike" cap="none">
              <a:solidFill>
                <a:srgbClr val="000000"/>
              </a:solidFill>
              <a:latin typeface="Book Antiqua"/>
              <a:ea typeface="Book Antiqua"/>
              <a:cs typeface="Book Antiqua"/>
              <a:sym typeface="Book Antiqua"/>
            </a:endParaRPr>
          </a:p>
          <a:p>
            <a:pPr marL="45720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Book Antiqua"/>
              <a:ea typeface="Book Antiqua"/>
              <a:cs typeface="Book Antiqua"/>
              <a:sym typeface="Book Antiqua"/>
            </a:endParaRPr>
          </a:p>
          <a:p>
            <a:pPr marL="457200" marR="0" lvl="0" indent="-355600" algn="just" rtl="0">
              <a:lnSpc>
                <a:spcPct val="100000"/>
              </a:lnSpc>
              <a:spcBef>
                <a:spcPts val="0"/>
              </a:spcBef>
              <a:spcAft>
                <a:spcPts val="0"/>
              </a:spcAft>
              <a:buClr>
                <a:srgbClr val="000000"/>
              </a:buClr>
              <a:buSzPts val="2000"/>
              <a:buFont typeface="Book Antiqua"/>
              <a:buChar char="❖"/>
            </a:pPr>
            <a:r>
              <a:rPr lang="ru" sz="2000" b="0" i="0" u="none" strike="noStrike" cap="none">
                <a:solidFill>
                  <a:srgbClr val="000000"/>
                </a:solidFill>
                <a:latin typeface="Book Antiqua"/>
                <a:ea typeface="Book Antiqua"/>
                <a:cs typeface="Book Antiqua"/>
                <a:sym typeface="Book Antiqua"/>
              </a:rPr>
              <a:t>Қаныққан көмірсутектер тек бір С - С байланыстарынан тұрады. </a:t>
            </a:r>
            <a:endParaRPr sz="2000" b="0" i="0" u="none" strike="noStrike" cap="none">
              <a:solidFill>
                <a:srgbClr val="000000"/>
              </a:solidFill>
              <a:latin typeface="Book Antiqua"/>
              <a:ea typeface="Book Antiqua"/>
              <a:cs typeface="Book Antiqua"/>
              <a:sym typeface="Book Antiqua"/>
            </a:endParaRPr>
          </a:p>
          <a:p>
            <a:pPr marL="457200" marR="0" lvl="0" indent="0" algn="just"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Book Antiqua"/>
              <a:ea typeface="Book Antiqua"/>
              <a:cs typeface="Book Antiqua"/>
              <a:sym typeface="Book Antiqua"/>
            </a:endParaRPr>
          </a:p>
          <a:p>
            <a:pPr marL="457200" marR="0" lvl="0" indent="-355600" algn="just" rtl="0">
              <a:lnSpc>
                <a:spcPct val="100000"/>
              </a:lnSpc>
              <a:spcBef>
                <a:spcPts val="0"/>
              </a:spcBef>
              <a:spcAft>
                <a:spcPts val="0"/>
              </a:spcAft>
              <a:buClr>
                <a:srgbClr val="000000"/>
              </a:buClr>
              <a:buSzPts val="2000"/>
              <a:buFont typeface="Book Antiqua"/>
              <a:buChar char="❖"/>
            </a:pPr>
            <a:r>
              <a:rPr lang="ru" sz="2000" b="1" i="0" u="none" strike="noStrike" cap="none">
                <a:solidFill>
                  <a:schemeClr val="dk1"/>
                </a:solidFill>
                <a:latin typeface="Book Antiqua"/>
                <a:ea typeface="Book Antiqua"/>
                <a:cs typeface="Book Antiqua"/>
                <a:sym typeface="Book Antiqua"/>
              </a:rPr>
              <a:t>Қанықпаған</a:t>
            </a:r>
            <a:r>
              <a:rPr lang="ru" sz="2000" b="0" i="0" u="none" strike="noStrike" cap="none">
                <a:solidFill>
                  <a:schemeClr val="dk1"/>
                </a:solidFill>
                <a:latin typeface="Book Antiqua"/>
                <a:ea typeface="Book Antiqua"/>
                <a:cs typeface="Book Antiqua"/>
                <a:sym typeface="Book Antiqua"/>
              </a:rPr>
              <a:t> </a:t>
            </a:r>
            <a:r>
              <a:rPr lang="ru" sz="2000" b="0" i="0" u="none" strike="noStrike" cap="none">
                <a:solidFill>
                  <a:srgbClr val="000000"/>
                </a:solidFill>
                <a:latin typeface="Book Antiqua"/>
                <a:ea typeface="Book Antiqua"/>
                <a:cs typeface="Book Antiqua"/>
                <a:sym typeface="Book Antiqua"/>
              </a:rPr>
              <a:t>көмірсутектерде бірнеше қос, үш байланыстар бар</a:t>
            </a:r>
            <a:endParaRPr sz="1800" b="0" i="0" u="none" strike="noStrike" cap="none">
              <a:solidFill>
                <a:srgbClr val="000000"/>
              </a:solidFill>
              <a:latin typeface="Book Antiqua"/>
              <a:ea typeface="Book Antiqua"/>
              <a:cs typeface="Book Antiqua"/>
              <a:sym typeface="Book Antiqu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Book Antiqua"/>
              <a:ea typeface="Book Antiqua"/>
              <a:cs typeface="Book Antiqua"/>
              <a:sym typeface="Book Antiqua"/>
            </a:endParaRPr>
          </a:p>
        </p:txBody>
      </p:sp>
      <p:sp>
        <p:nvSpPr>
          <p:cNvPr id="142" name="Google Shape;142;p28"/>
          <p:cNvSpPr txBox="1"/>
          <p:nvPr/>
        </p:nvSpPr>
        <p:spPr>
          <a:xfrm>
            <a:off x="1537850" y="3502025"/>
            <a:ext cx="1705500" cy="1239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ru" sz="3600" b="0" i="0" u="none" strike="noStrike" cap="none">
                <a:solidFill>
                  <a:srgbClr val="000000"/>
                </a:solidFill>
                <a:latin typeface="Book Antiqua"/>
                <a:ea typeface="Book Antiqua"/>
                <a:cs typeface="Book Antiqua"/>
                <a:sym typeface="Book Antiqua"/>
              </a:rPr>
              <a:t>С=С</a:t>
            </a:r>
            <a:endParaRPr sz="3600" b="0" i="0" u="none" strike="noStrike" cap="none">
              <a:solidFill>
                <a:srgbClr val="000000"/>
              </a:solidFill>
              <a:latin typeface="Book Antiqua"/>
              <a:ea typeface="Book Antiqua"/>
              <a:cs typeface="Book Antiqua"/>
              <a:sym typeface="Book Antiqua"/>
            </a:endParaRPr>
          </a:p>
          <a:p>
            <a:pPr marL="0" marR="0" lvl="0" indent="0" algn="ctr" rtl="0">
              <a:lnSpc>
                <a:spcPct val="100000"/>
              </a:lnSpc>
              <a:spcBef>
                <a:spcPts val="0"/>
              </a:spcBef>
              <a:spcAft>
                <a:spcPts val="0"/>
              </a:spcAft>
              <a:buClr>
                <a:srgbClr val="000000"/>
              </a:buClr>
              <a:buSzPts val="1800"/>
              <a:buFont typeface="Arial"/>
              <a:buNone/>
            </a:pPr>
            <a:r>
              <a:rPr lang="ru" sz="1800" b="0" i="0" u="none" strike="noStrike" cap="none">
                <a:solidFill>
                  <a:srgbClr val="000000"/>
                </a:solidFill>
                <a:latin typeface="Book Antiqua"/>
                <a:ea typeface="Book Antiqua"/>
                <a:cs typeface="Book Antiqua"/>
                <a:sym typeface="Book Antiqua"/>
              </a:rPr>
              <a:t>алкендер (олефиндер)</a:t>
            </a:r>
            <a:endParaRPr sz="1800" b="0" i="0" u="none" strike="noStrike" cap="none">
              <a:solidFill>
                <a:srgbClr val="000000"/>
              </a:solidFill>
              <a:latin typeface="Book Antiqua"/>
              <a:ea typeface="Book Antiqua"/>
              <a:cs typeface="Book Antiqua"/>
              <a:sym typeface="Book Antiqua"/>
            </a:endParaRPr>
          </a:p>
        </p:txBody>
      </p:sp>
      <p:sp>
        <p:nvSpPr>
          <p:cNvPr id="143" name="Google Shape;143;p28"/>
          <p:cNvSpPr txBox="1"/>
          <p:nvPr/>
        </p:nvSpPr>
        <p:spPr>
          <a:xfrm>
            <a:off x="5556175" y="3502025"/>
            <a:ext cx="1301400" cy="1073100"/>
          </a:xfrm>
          <a:prstGeom prst="rect">
            <a:avLst/>
          </a:prstGeom>
          <a:noFill/>
          <a:ln>
            <a:noFill/>
          </a:ln>
        </p:spPr>
        <p:txBody>
          <a:bodyPr spcFirstLastPara="1" wrap="square" lIns="91425" tIns="91425" rIns="91425" bIns="91425" anchor="t" anchorCtr="0">
            <a:noAutofit/>
          </a:bodyPr>
          <a:lstStyle/>
          <a:p>
            <a:pPr marL="0" marR="0" lvl="0" indent="0" algn="just" rtl="0">
              <a:lnSpc>
                <a:spcPct val="115000"/>
              </a:lnSpc>
              <a:spcBef>
                <a:spcPts val="0"/>
              </a:spcBef>
              <a:spcAft>
                <a:spcPts val="0"/>
              </a:spcAft>
              <a:buClr>
                <a:srgbClr val="000000"/>
              </a:buClr>
              <a:buSzPts val="3600"/>
              <a:buFont typeface="Arial"/>
              <a:buNone/>
            </a:pPr>
            <a:r>
              <a:rPr lang="ru" sz="3600" b="0" i="0" u="none" strike="noStrike" cap="none">
                <a:solidFill>
                  <a:srgbClr val="000000"/>
                </a:solidFill>
                <a:latin typeface="Book Antiqua"/>
                <a:ea typeface="Book Antiqua"/>
                <a:cs typeface="Book Antiqua"/>
                <a:sym typeface="Book Antiqua"/>
              </a:rPr>
              <a:t>С≡С</a:t>
            </a:r>
            <a:endParaRPr sz="3600" b="0" i="0" u="none" strike="noStrike" cap="none">
              <a:solidFill>
                <a:srgbClr val="000000"/>
              </a:solidFill>
              <a:latin typeface="Book Antiqua"/>
              <a:ea typeface="Book Antiqua"/>
              <a:cs typeface="Book Antiqua"/>
              <a:sym typeface="Book Antiqua"/>
            </a:endParaRPr>
          </a:p>
          <a:p>
            <a:pPr marL="0" marR="0" lvl="0" indent="0" algn="just" rtl="0">
              <a:lnSpc>
                <a:spcPct val="115000"/>
              </a:lnSpc>
              <a:spcBef>
                <a:spcPts val="0"/>
              </a:spcBef>
              <a:spcAft>
                <a:spcPts val="0"/>
              </a:spcAft>
              <a:buClr>
                <a:srgbClr val="000000"/>
              </a:buClr>
              <a:buSzPts val="1800"/>
              <a:buFont typeface="Arial"/>
              <a:buNone/>
            </a:pPr>
            <a:r>
              <a:rPr lang="ru" sz="1800" b="0" i="0" u="none" strike="noStrike" cap="none">
                <a:solidFill>
                  <a:srgbClr val="000000"/>
                </a:solidFill>
                <a:latin typeface="Book Antiqua"/>
                <a:ea typeface="Book Antiqua"/>
                <a:cs typeface="Book Antiqua"/>
                <a:sym typeface="Book Antiqua"/>
              </a:rPr>
              <a:t>алкиндер</a:t>
            </a:r>
            <a:endParaRPr sz="1800" b="0" i="0" u="none" strike="noStrike" cap="none">
              <a:solidFill>
                <a:srgbClr val="000000"/>
              </a:solidFill>
              <a:latin typeface="Book Antiqua"/>
              <a:ea typeface="Book Antiqua"/>
              <a:cs typeface="Book Antiqua"/>
              <a:sym typeface="Book Antiqua"/>
            </a:endParaRPr>
          </a:p>
          <a:p>
            <a:pPr marL="0" marR="0" lvl="0" indent="0" algn="just" rtl="0">
              <a:lnSpc>
                <a:spcPct val="115000"/>
              </a:lnSpc>
              <a:spcBef>
                <a:spcPts val="0"/>
              </a:spcBef>
              <a:spcAft>
                <a:spcPts val="0"/>
              </a:spcAft>
              <a:buClr>
                <a:schemeClr val="dk1"/>
              </a:buClr>
              <a:buSzPts val="1100"/>
              <a:buFont typeface="Arial"/>
              <a:buNone/>
            </a:pPr>
            <a:endParaRPr sz="1800" b="0" i="0" u="none" strike="noStrike" cap="none">
              <a:solidFill>
                <a:srgbClr val="000000"/>
              </a:solidFill>
              <a:latin typeface="Book Antiqua"/>
              <a:ea typeface="Book Antiqua"/>
              <a:cs typeface="Book Antiqua"/>
              <a:sym typeface="Book Antiqua"/>
            </a:endParaRPr>
          </a:p>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Book Antiqua"/>
              <a:ea typeface="Book Antiqua"/>
              <a:cs typeface="Book Antiqua"/>
              <a:sym typeface="Book Antiqu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9"/>
          <p:cNvSpPr txBox="1">
            <a:spLocks noGrp="1"/>
          </p:cNvSpPr>
          <p:nvPr>
            <p:ph type="ctrTitle"/>
          </p:nvPr>
        </p:nvSpPr>
        <p:spPr>
          <a:xfrm>
            <a:off x="224950" y="96100"/>
            <a:ext cx="8520600" cy="6507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r>
              <a:rPr lang="ru" sz="3600">
                <a:latin typeface="Book Antiqua"/>
                <a:ea typeface="Book Antiqua"/>
                <a:cs typeface="Book Antiqua"/>
                <a:sym typeface="Book Antiqua"/>
              </a:rPr>
              <a:t>Көмірсутектердің жіктелуі</a:t>
            </a:r>
            <a:endParaRPr sz="3600">
              <a:latin typeface="Book Antiqua"/>
              <a:ea typeface="Book Antiqua"/>
              <a:cs typeface="Book Antiqua"/>
              <a:sym typeface="Book Antiqua"/>
            </a:endParaRPr>
          </a:p>
        </p:txBody>
      </p:sp>
      <p:sp>
        <p:nvSpPr>
          <p:cNvPr id="149" name="Google Shape;149;p29"/>
          <p:cNvSpPr txBox="1"/>
          <p:nvPr/>
        </p:nvSpPr>
        <p:spPr>
          <a:xfrm>
            <a:off x="2615100" y="874725"/>
            <a:ext cx="3284400" cy="539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ru" sz="3000" b="0" i="0" u="none" strike="noStrike" cap="none">
                <a:solidFill>
                  <a:schemeClr val="dk1"/>
                </a:solidFill>
                <a:latin typeface="Book Antiqua"/>
                <a:ea typeface="Book Antiqua"/>
                <a:cs typeface="Book Antiqua"/>
                <a:sym typeface="Book Antiqua"/>
              </a:rPr>
              <a:t>Көмірсутектер</a:t>
            </a:r>
            <a:endParaRPr sz="3000" b="0" i="0" u="none" strike="noStrike" cap="none">
              <a:solidFill>
                <a:schemeClr val="dk1"/>
              </a:solidFill>
              <a:latin typeface="Book Antiqua"/>
              <a:ea typeface="Book Antiqua"/>
              <a:cs typeface="Book Antiqua"/>
              <a:sym typeface="Book Antiqua"/>
            </a:endParaRPr>
          </a:p>
        </p:txBody>
      </p:sp>
      <p:sp>
        <p:nvSpPr>
          <p:cNvPr id="150" name="Google Shape;150;p29"/>
          <p:cNvSpPr txBox="1"/>
          <p:nvPr/>
        </p:nvSpPr>
        <p:spPr>
          <a:xfrm>
            <a:off x="1523725" y="1686850"/>
            <a:ext cx="2103900" cy="430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700"/>
              <a:buFont typeface="Arial"/>
              <a:buNone/>
            </a:pPr>
            <a:r>
              <a:rPr lang="ru" sz="1700" b="0" i="0" u="none" strike="noStrike" cap="none">
                <a:solidFill>
                  <a:srgbClr val="000000"/>
                </a:solidFill>
                <a:latin typeface="Book Antiqua"/>
                <a:ea typeface="Book Antiqua"/>
                <a:cs typeface="Book Antiqua"/>
                <a:sym typeface="Book Antiqua"/>
              </a:rPr>
              <a:t>Алифатты </a:t>
            </a:r>
            <a:r>
              <a:rPr lang="ru" sz="1700" b="0" i="0" u="none" strike="noStrike" cap="none">
                <a:solidFill>
                  <a:schemeClr val="dk1"/>
                </a:solidFill>
                <a:latin typeface="Book Antiqua"/>
                <a:ea typeface="Book Antiqua"/>
                <a:cs typeface="Book Antiqua"/>
                <a:sym typeface="Book Antiqua"/>
              </a:rPr>
              <a:t>көмірсутектер</a:t>
            </a:r>
            <a:endParaRPr sz="1700" b="0" i="0" u="none" strike="noStrike" cap="none">
              <a:solidFill>
                <a:srgbClr val="000000"/>
              </a:solidFill>
              <a:latin typeface="Book Antiqua"/>
              <a:ea typeface="Book Antiqua"/>
              <a:cs typeface="Book Antiqua"/>
              <a:sym typeface="Book Antiqua"/>
            </a:endParaRPr>
          </a:p>
        </p:txBody>
      </p:sp>
      <p:sp>
        <p:nvSpPr>
          <p:cNvPr id="151" name="Google Shape;151;p29"/>
          <p:cNvSpPr txBox="1"/>
          <p:nvPr/>
        </p:nvSpPr>
        <p:spPr>
          <a:xfrm>
            <a:off x="414550" y="2802875"/>
            <a:ext cx="2169000" cy="446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700"/>
              <a:buFont typeface="Arial"/>
              <a:buNone/>
            </a:pPr>
            <a:r>
              <a:rPr lang="ru" sz="1700" b="0" i="0" u="none" strike="noStrike" cap="none">
                <a:solidFill>
                  <a:srgbClr val="000000"/>
                </a:solidFill>
                <a:latin typeface="Book Antiqua"/>
                <a:ea typeface="Book Antiqua"/>
                <a:cs typeface="Book Antiqua"/>
                <a:sym typeface="Book Antiqua"/>
              </a:rPr>
              <a:t>Қаныққан көмірсутектер</a:t>
            </a:r>
            <a:endParaRPr sz="1700" b="0" i="0" u="none" strike="noStrike" cap="none">
              <a:solidFill>
                <a:srgbClr val="000000"/>
              </a:solidFill>
              <a:latin typeface="Book Antiqua"/>
              <a:ea typeface="Book Antiqua"/>
              <a:cs typeface="Book Antiqua"/>
              <a:sym typeface="Book Antiqua"/>
            </a:endParaRPr>
          </a:p>
        </p:txBody>
      </p:sp>
      <p:sp>
        <p:nvSpPr>
          <p:cNvPr id="152" name="Google Shape;152;p29"/>
          <p:cNvSpPr txBox="1"/>
          <p:nvPr/>
        </p:nvSpPr>
        <p:spPr>
          <a:xfrm>
            <a:off x="2679525" y="2710800"/>
            <a:ext cx="2169000" cy="446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ru" sz="1700" b="0" i="0" u="none" strike="noStrike" cap="none">
                <a:solidFill>
                  <a:schemeClr val="dk1"/>
                </a:solidFill>
                <a:latin typeface="Book Antiqua"/>
                <a:ea typeface="Book Antiqua"/>
                <a:cs typeface="Book Antiqua"/>
                <a:sym typeface="Book Antiqua"/>
              </a:rPr>
              <a:t>Қанықпаған көмірсутектер</a:t>
            </a:r>
            <a:endParaRPr sz="1800" b="0" i="0" u="none" strike="noStrike" cap="none">
              <a:solidFill>
                <a:srgbClr val="000000"/>
              </a:solidFill>
              <a:latin typeface="Book Antiqua"/>
              <a:ea typeface="Book Antiqua"/>
              <a:cs typeface="Book Antiqua"/>
              <a:sym typeface="Book Antiqua"/>
            </a:endParaRPr>
          </a:p>
        </p:txBody>
      </p:sp>
      <p:sp>
        <p:nvSpPr>
          <p:cNvPr id="153" name="Google Shape;153;p29"/>
          <p:cNvSpPr txBox="1"/>
          <p:nvPr/>
        </p:nvSpPr>
        <p:spPr>
          <a:xfrm>
            <a:off x="97450" y="4398500"/>
            <a:ext cx="1314000" cy="446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700"/>
              <a:buFont typeface="Arial"/>
              <a:buNone/>
            </a:pPr>
            <a:r>
              <a:rPr lang="ru" sz="1700" b="0" i="0" u="none" strike="noStrike" cap="none">
                <a:solidFill>
                  <a:srgbClr val="000000"/>
                </a:solidFill>
                <a:latin typeface="Book Antiqua"/>
                <a:ea typeface="Book Antiqua"/>
                <a:cs typeface="Book Antiqua"/>
                <a:sym typeface="Book Antiqua"/>
              </a:rPr>
              <a:t>Алкандар</a:t>
            </a:r>
            <a:endParaRPr sz="1700" b="0" i="0" u="none" strike="noStrike" cap="none">
              <a:solidFill>
                <a:srgbClr val="000000"/>
              </a:solidFill>
              <a:latin typeface="Book Antiqua"/>
              <a:ea typeface="Book Antiqua"/>
              <a:cs typeface="Book Antiqua"/>
              <a:sym typeface="Book Antiqua"/>
            </a:endParaRPr>
          </a:p>
        </p:txBody>
      </p:sp>
      <p:sp>
        <p:nvSpPr>
          <p:cNvPr id="154" name="Google Shape;154;p29"/>
          <p:cNvSpPr txBox="1"/>
          <p:nvPr/>
        </p:nvSpPr>
        <p:spPr>
          <a:xfrm>
            <a:off x="1514400" y="4398500"/>
            <a:ext cx="1918800" cy="446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700"/>
              <a:buFont typeface="Arial"/>
              <a:buNone/>
            </a:pPr>
            <a:r>
              <a:rPr lang="ru" sz="1700" b="0" i="0" u="none" strike="noStrike" cap="none">
                <a:solidFill>
                  <a:srgbClr val="000000"/>
                </a:solidFill>
                <a:latin typeface="Book Antiqua"/>
                <a:ea typeface="Book Antiqua"/>
                <a:cs typeface="Book Antiqua"/>
                <a:sym typeface="Book Antiqua"/>
              </a:rPr>
              <a:t>Циклоалкандар</a:t>
            </a:r>
            <a:endParaRPr sz="1700" b="0" i="0" u="none" strike="noStrike" cap="none">
              <a:solidFill>
                <a:srgbClr val="000000"/>
              </a:solidFill>
              <a:latin typeface="Book Antiqua"/>
              <a:ea typeface="Book Antiqua"/>
              <a:cs typeface="Book Antiqua"/>
              <a:sym typeface="Book Antiqua"/>
            </a:endParaRPr>
          </a:p>
        </p:txBody>
      </p:sp>
      <p:sp>
        <p:nvSpPr>
          <p:cNvPr id="155" name="Google Shape;155;p29"/>
          <p:cNvSpPr txBox="1"/>
          <p:nvPr/>
        </p:nvSpPr>
        <p:spPr>
          <a:xfrm>
            <a:off x="2031950" y="3736575"/>
            <a:ext cx="1189800" cy="446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700"/>
              <a:buFont typeface="Arial"/>
              <a:buNone/>
            </a:pPr>
            <a:r>
              <a:rPr lang="ru" sz="1700" b="0" i="0" u="none" strike="noStrike" cap="none">
                <a:solidFill>
                  <a:srgbClr val="000000"/>
                </a:solidFill>
                <a:latin typeface="Book Antiqua"/>
                <a:ea typeface="Book Antiqua"/>
                <a:cs typeface="Book Antiqua"/>
                <a:sym typeface="Book Antiqua"/>
              </a:rPr>
              <a:t>Алкендер</a:t>
            </a:r>
            <a:endParaRPr sz="1700" b="0" i="0" u="none" strike="noStrike" cap="none">
              <a:solidFill>
                <a:srgbClr val="000000"/>
              </a:solidFill>
              <a:latin typeface="Book Antiqua"/>
              <a:ea typeface="Book Antiqua"/>
              <a:cs typeface="Book Antiqua"/>
              <a:sym typeface="Book Antiqua"/>
            </a:endParaRPr>
          </a:p>
        </p:txBody>
      </p:sp>
      <p:sp>
        <p:nvSpPr>
          <p:cNvPr id="156" name="Google Shape;156;p29"/>
          <p:cNvSpPr txBox="1"/>
          <p:nvPr/>
        </p:nvSpPr>
        <p:spPr>
          <a:xfrm>
            <a:off x="3314825" y="3751250"/>
            <a:ext cx="1257300" cy="446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700"/>
              <a:buFont typeface="Arial"/>
              <a:buNone/>
            </a:pPr>
            <a:r>
              <a:rPr lang="ru" sz="1700" b="0" i="0" u="none" strike="noStrike" cap="none">
                <a:solidFill>
                  <a:srgbClr val="000000"/>
                </a:solidFill>
                <a:latin typeface="Book Antiqua"/>
                <a:ea typeface="Book Antiqua"/>
                <a:cs typeface="Book Antiqua"/>
                <a:sym typeface="Book Antiqua"/>
              </a:rPr>
              <a:t>Алкиндер</a:t>
            </a:r>
            <a:endParaRPr sz="1700" b="0" i="0" u="none" strike="noStrike" cap="none">
              <a:solidFill>
                <a:srgbClr val="000000"/>
              </a:solidFill>
              <a:latin typeface="Book Antiqua"/>
              <a:ea typeface="Book Antiqua"/>
              <a:cs typeface="Book Antiqua"/>
              <a:sym typeface="Book Antiqua"/>
            </a:endParaRPr>
          </a:p>
        </p:txBody>
      </p:sp>
      <p:sp>
        <p:nvSpPr>
          <p:cNvPr id="157" name="Google Shape;157;p29"/>
          <p:cNvSpPr txBox="1"/>
          <p:nvPr/>
        </p:nvSpPr>
        <p:spPr>
          <a:xfrm>
            <a:off x="5082950" y="1685025"/>
            <a:ext cx="2301600" cy="1009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ru" sz="1800" b="0" i="0" u="none" strike="noStrike" cap="none">
                <a:solidFill>
                  <a:schemeClr val="dk1"/>
                </a:solidFill>
                <a:latin typeface="Book Antiqua"/>
                <a:ea typeface="Book Antiqua"/>
                <a:cs typeface="Book Antiqua"/>
                <a:sym typeface="Book Antiqua"/>
              </a:rPr>
              <a:t>Ароматты көмірсутектер</a:t>
            </a:r>
            <a:endParaRPr sz="1800" b="0" i="0" u="none" strike="noStrike" cap="none">
              <a:solidFill>
                <a:schemeClr val="dk1"/>
              </a:solidFill>
              <a:latin typeface="Book Antiqua"/>
              <a:ea typeface="Book Antiqua"/>
              <a:cs typeface="Book Antiqua"/>
              <a:sym typeface="Book Antiqua"/>
            </a:endParaRPr>
          </a:p>
          <a:p>
            <a:pPr marL="0" marR="0" lvl="0" indent="0" algn="l" rtl="0">
              <a:lnSpc>
                <a:spcPct val="100000"/>
              </a:lnSpc>
              <a:spcBef>
                <a:spcPts val="0"/>
              </a:spcBef>
              <a:spcAft>
                <a:spcPts val="0"/>
              </a:spcAft>
              <a:buClr>
                <a:srgbClr val="000000"/>
              </a:buClr>
              <a:buSzPts val="1800"/>
              <a:buFont typeface="Arial"/>
              <a:buNone/>
            </a:pPr>
            <a:r>
              <a:rPr lang="ru" sz="1800" b="0" i="0" u="none" strike="noStrike" cap="none">
                <a:solidFill>
                  <a:schemeClr val="dk1"/>
                </a:solidFill>
                <a:latin typeface="Book Antiqua"/>
                <a:ea typeface="Book Antiqua"/>
                <a:cs typeface="Book Antiqua"/>
                <a:sym typeface="Book Antiqua"/>
              </a:rPr>
              <a:t>(қанықпаған)</a:t>
            </a:r>
            <a:endParaRPr sz="1800" b="0" i="0" u="none" strike="noStrike" cap="none">
              <a:solidFill>
                <a:schemeClr val="dk1"/>
              </a:solidFill>
              <a:latin typeface="Book Antiqua"/>
              <a:ea typeface="Book Antiqua"/>
              <a:cs typeface="Book Antiqua"/>
              <a:sym typeface="Book Antiqua"/>
            </a:endParaRPr>
          </a:p>
        </p:txBody>
      </p:sp>
      <p:sp>
        <p:nvSpPr>
          <p:cNvPr id="158" name="Google Shape;158;p29"/>
          <p:cNvSpPr txBox="1"/>
          <p:nvPr/>
        </p:nvSpPr>
        <p:spPr>
          <a:xfrm>
            <a:off x="4872250" y="3505125"/>
            <a:ext cx="1698000" cy="718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700"/>
              <a:buFont typeface="Arial"/>
              <a:buNone/>
            </a:pPr>
            <a:r>
              <a:rPr lang="ru" sz="1700" b="0" i="0" u="none" strike="noStrike" cap="none">
                <a:solidFill>
                  <a:schemeClr val="dk1"/>
                </a:solidFill>
                <a:latin typeface="Book Antiqua"/>
                <a:ea typeface="Book Antiqua"/>
                <a:cs typeface="Book Antiqua"/>
                <a:sym typeface="Book Antiqua"/>
              </a:rPr>
              <a:t>бензол және олардың туындылары</a:t>
            </a:r>
            <a:endParaRPr sz="1700" b="0" i="0" u="none" strike="noStrike" cap="none">
              <a:solidFill>
                <a:schemeClr val="dk1"/>
              </a:solidFill>
              <a:latin typeface="Book Antiqua"/>
              <a:ea typeface="Book Antiqua"/>
              <a:cs typeface="Book Antiqua"/>
              <a:sym typeface="Book Antiqua"/>
            </a:endParaRPr>
          </a:p>
        </p:txBody>
      </p:sp>
      <p:sp>
        <p:nvSpPr>
          <p:cNvPr id="159" name="Google Shape;159;p29"/>
          <p:cNvSpPr txBox="1"/>
          <p:nvPr/>
        </p:nvSpPr>
        <p:spPr>
          <a:xfrm>
            <a:off x="6669425" y="3263175"/>
            <a:ext cx="2652300" cy="139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700"/>
              <a:buFont typeface="Arial"/>
              <a:buNone/>
            </a:pPr>
            <a:r>
              <a:rPr lang="ru" sz="1700" b="0" i="0" u="none" strike="noStrike" cap="none">
                <a:solidFill>
                  <a:schemeClr val="dk1"/>
                </a:solidFill>
                <a:latin typeface="Book Antiqua"/>
                <a:ea typeface="Book Antiqua"/>
                <a:cs typeface="Book Antiqua"/>
                <a:sym typeface="Book Antiqua"/>
              </a:rPr>
              <a:t>Конденсирленген сақиналары бар ароматты көмірсутектер</a:t>
            </a:r>
            <a:endParaRPr sz="1700" b="0" i="0" u="none" strike="noStrike" cap="none">
              <a:solidFill>
                <a:schemeClr val="dk1"/>
              </a:solidFill>
              <a:latin typeface="Book Antiqua"/>
              <a:ea typeface="Book Antiqua"/>
              <a:cs typeface="Book Antiqua"/>
              <a:sym typeface="Book Antiqua"/>
            </a:endParaRPr>
          </a:p>
        </p:txBody>
      </p:sp>
      <p:cxnSp>
        <p:nvCxnSpPr>
          <p:cNvPr id="160" name="Google Shape;160;p29"/>
          <p:cNvCxnSpPr>
            <a:stCxn id="149" idx="2"/>
          </p:cNvCxnSpPr>
          <p:nvPr/>
        </p:nvCxnSpPr>
        <p:spPr>
          <a:xfrm>
            <a:off x="4257300" y="1414425"/>
            <a:ext cx="1456200" cy="315600"/>
          </a:xfrm>
          <a:prstGeom prst="straightConnector1">
            <a:avLst/>
          </a:prstGeom>
          <a:noFill/>
          <a:ln w="9525" cap="flat" cmpd="sng">
            <a:solidFill>
              <a:schemeClr val="dk2"/>
            </a:solidFill>
            <a:prstDash val="solid"/>
            <a:round/>
            <a:headEnd type="none" w="sm" len="sm"/>
            <a:tailEnd type="triangle" w="med" len="med"/>
          </a:ln>
        </p:spPr>
      </p:cxnSp>
      <p:cxnSp>
        <p:nvCxnSpPr>
          <p:cNvPr id="161" name="Google Shape;161;p29"/>
          <p:cNvCxnSpPr>
            <a:stCxn id="149" idx="2"/>
          </p:cNvCxnSpPr>
          <p:nvPr/>
        </p:nvCxnSpPr>
        <p:spPr>
          <a:xfrm flipH="1">
            <a:off x="2640000" y="1414425"/>
            <a:ext cx="1617300" cy="290700"/>
          </a:xfrm>
          <a:prstGeom prst="straightConnector1">
            <a:avLst/>
          </a:prstGeom>
          <a:noFill/>
          <a:ln w="9525" cap="flat" cmpd="sng">
            <a:solidFill>
              <a:schemeClr val="dk2"/>
            </a:solidFill>
            <a:prstDash val="solid"/>
            <a:round/>
            <a:headEnd type="none" w="sm" len="sm"/>
            <a:tailEnd type="triangle" w="med" len="med"/>
          </a:ln>
        </p:spPr>
      </p:cxnSp>
      <p:cxnSp>
        <p:nvCxnSpPr>
          <p:cNvPr id="162" name="Google Shape;162;p29"/>
          <p:cNvCxnSpPr>
            <a:endCxn id="151" idx="0"/>
          </p:cNvCxnSpPr>
          <p:nvPr/>
        </p:nvCxnSpPr>
        <p:spPr>
          <a:xfrm flipH="1">
            <a:off x="1499050" y="2372675"/>
            <a:ext cx="684000" cy="430200"/>
          </a:xfrm>
          <a:prstGeom prst="straightConnector1">
            <a:avLst/>
          </a:prstGeom>
          <a:noFill/>
          <a:ln w="9525" cap="flat" cmpd="sng">
            <a:solidFill>
              <a:schemeClr val="dk2"/>
            </a:solidFill>
            <a:prstDash val="solid"/>
            <a:round/>
            <a:headEnd type="none" w="sm" len="sm"/>
            <a:tailEnd type="triangle" w="med" len="med"/>
          </a:ln>
        </p:spPr>
      </p:cxnSp>
      <p:cxnSp>
        <p:nvCxnSpPr>
          <p:cNvPr id="163" name="Google Shape;163;p29"/>
          <p:cNvCxnSpPr/>
          <p:nvPr/>
        </p:nvCxnSpPr>
        <p:spPr>
          <a:xfrm>
            <a:off x="2181350" y="2386800"/>
            <a:ext cx="1189800" cy="371700"/>
          </a:xfrm>
          <a:prstGeom prst="straightConnector1">
            <a:avLst/>
          </a:prstGeom>
          <a:noFill/>
          <a:ln w="9525" cap="flat" cmpd="sng">
            <a:solidFill>
              <a:schemeClr val="dk2"/>
            </a:solidFill>
            <a:prstDash val="solid"/>
            <a:round/>
            <a:headEnd type="none" w="sm" len="sm"/>
            <a:tailEnd type="triangle" w="med" len="med"/>
          </a:ln>
        </p:spPr>
      </p:cxnSp>
      <p:cxnSp>
        <p:nvCxnSpPr>
          <p:cNvPr id="164" name="Google Shape;164;p29"/>
          <p:cNvCxnSpPr>
            <a:endCxn id="153" idx="0"/>
          </p:cNvCxnSpPr>
          <p:nvPr/>
        </p:nvCxnSpPr>
        <p:spPr>
          <a:xfrm flipH="1">
            <a:off x="754450" y="3576500"/>
            <a:ext cx="582600" cy="822000"/>
          </a:xfrm>
          <a:prstGeom prst="straightConnector1">
            <a:avLst/>
          </a:prstGeom>
          <a:noFill/>
          <a:ln w="9525" cap="flat" cmpd="sng">
            <a:solidFill>
              <a:schemeClr val="dk2"/>
            </a:solidFill>
            <a:prstDash val="solid"/>
            <a:round/>
            <a:headEnd type="none" w="sm" len="sm"/>
            <a:tailEnd type="triangle" w="med" len="med"/>
          </a:ln>
        </p:spPr>
      </p:cxnSp>
      <p:cxnSp>
        <p:nvCxnSpPr>
          <p:cNvPr id="165" name="Google Shape;165;p29"/>
          <p:cNvCxnSpPr/>
          <p:nvPr/>
        </p:nvCxnSpPr>
        <p:spPr>
          <a:xfrm>
            <a:off x="1487275" y="3589025"/>
            <a:ext cx="582600" cy="793200"/>
          </a:xfrm>
          <a:prstGeom prst="straightConnector1">
            <a:avLst/>
          </a:prstGeom>
          <a:noFill/>
          <a:ln w="9525" cap="flat" cmpd="sng">
            <a:solidFill>
              <a:schemeClr val="dk2"/>
            </a:solidFill>
            <a:prstDash val="solid"/>
            <a:round/>
            <a:headEnd type="none" w="sm" len="sm"/>
            <a:tailEnd type="triangle" w="med" len="med"/>
          </a:ln>
        </p:spPr>
      </p:cxnSp>
      <p:cxnSp>
        <p:nvCxnSpPr>
          <p:cNvPr id="166" name="Google Shape;166;p29"/>
          <p:cNvCxnSpPr/>
          <p:nvPr/>
        </p:nvCxnSpPr>
        <p:spPr>
          <a:xfrm flipH="1">
            <a:off x="2813325" y="3403125"/>
            <a:ext cx="619800" cy="396600"/>
          </a:xfrm>
          <a:prstGeom prst="straightConnector1">
            <a:avLst/>
          </a:prstGeom>
          <a:noFill/>
          <a:ln w="9525" cap="flat" cmpd="sng">
            <a:solidFill>
              <a:schemeClr val="dk2"/>
            </a:solidFill>
            <a:prstDash val="solid"/>
            <a:round/>
            <a:headEnd type="none" w="sm" len="sm"/>
            <a:tailEnd type="triangle" w="med" len="med"/>
          </a:ln>
        </p:spPr>
      </p:cxnSp>
      <p:cxnSp>
        <p:nvCxnSpPr>
          <p:cNvPr id="167" name="Google Shape;167;p29"/>
          <p:cNvCxnSpPr>
            <a:endCxn id="156" idx="0"/>
          </p:cNvCxnSpPr>
          <p:nvPr/>
        </p:nvCxnSpPr>
        <p:spPr>
          <a:xfrm>
            <a:off x="3653675" y="3417950"/>
            <a:ext cx="289800" cy="333300"/>
          </a:xfrm>
          <a:prstGeom prst="straightConnector1">
            <a:avLst/>
          </a:prstGeom>
          <a:noFill/>
          <a:ln w="9525" cap="flat" cmpd="sng">
            <a:solidFill>
              <a:schemeClr val="dk2"/>
            </a:solidFill>
            <a:prstDash val="solid"/>
            <a:round/>
            <a:headEnd type="none" w="sm" len="sm"/>
            <a:tailEnd type="triangle" w="med" len="med"/>
          </a:ln>
        </p:spPr>
      </p:cxnSp>
      <p:cxnSp>
        <p:nvCxnSpPr>
          <p:cNvPr id="168" name="Google Shape;168;p29"/>
          <p:cNvCxnSpPr>
            <a:endCxn id="158" idx="0"/>
          </p:cNvCxnSpPr>
          <p:nvPr/>
        </p:nvCxnSpPr>
        <p:spPr>
          <a:xfrm flipH="1">
            <a:off x="5721250" y="2746125"/>
            <a:ext cx="228000" cy="759000"/>
          </a:xfrm>
          <a:prstGeom prst="straightConnector1">
            <a:avLst/>
          </a:prstGeom>
          <a:noFill/>
          <a:ln w="9525" cap="flat" cmpd="sng">
            <a:solidFill>
              <a:schemeClr val="dk2"/>
            </a:solidFill>
            <a:prstDash val="solid"/>
            <a:round/>
            <a:headEnd type="none" w="sm" len="sm"/>
            <a:tailEnd type="triangle" w="med" len="med"/>
          </a:ln>
        </p:spPr>
      </p:cxnSp>
      <p:cxnSp>
        <p:nvCxnSpPr>
          <p:cNvPr id="169" name="Google Shape;169;p29"/>
          <p:cNvCxnSpPr/>
          <p:nvPr/>
        </p:nvCxnSpPr>
        <p:spPr>
          <a:xfrm>
            <a:off x="6717525" y="2709050"/>
            <a:ext cx="433800" cy="594900"/>
          </a:xfrm>
          <a:prstGeom prst="straightConnector1">
            <a:avLst/>
          </a:prstGeom>
          <a:noFill/>
          <a:ln w="9525" cap="flat" cmpd="sng">
            <a:solidFill>
              <a:schemeClr val="dk2"/>
            </a:solidFill>
            <a:prstDash val="solid"/>
            <a:round/>
            <a:headEnd type="none" w="sm" len="sm"/>
            <a:tailEnd type="triangle" w="med" len="med"/>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0"/>
          <p:cNvSpPr txBox="1">
            <a:spLocks noGrp="1"/>
          </p:cNvSpPr>
          <p:nvPr>
            <p:ph type="ctrTitle"/>
          </p:nvPr>
        </p:nvSpPr>
        <p:spPr>
          <a:xfrm>
            <a:off x="171175" y="100100"/>
            <a:ext cx="8520600" cy="483600"/>
          </a:xfrm>
          <a:prstGeom prst="rect">
            <a:avLst/>
          </a:prstGeom>
          <a:noFill/>
          <a:ln>
            <a:noFill/>
          </a:ln>
        </p:spPr>
        <p:txBody>
          <a:bodyPr spcFirstLastPara="1" wrap="square" lIns="91425" tIns="91425" rIns="91425" bIns="91425" anchor="b" anchorCtr="0">
            <a:noAutofit/>
          </a:bodyPr>
          <a:lstStyle/>
          <a:p>
            <a:pPr marL="0" lvl="0" indent="0" algn="l" rtl="0">
              <a:lnSpc>
                <a:spcPct val="115000"/>
              </a:lnSpc>
              <a:spcBef>
                <a:spcPts val="100"/>
              </a:spcBef>
              <a:spcAft>
                <a:spcPts val="0"/>
              </a:spcAft>
              <a:buClr>
                <a:schemeClr val="dk1"/>
              </a:buClr>
              <a:buSzPts val="1100"/>
              <a:buFont typeface="Arial"/>
              <a:buNone/>
            </a:pPr>
            <a:r>
              <a:rPr lang="ru" sz="1900" b="1">
                <a:solidFill>
                  <a:srgbClr val="FF0000"/>
                </a:solidFill>
              </a:rPr>
              <a:t>Органикалық қосылыстардың жіктелуі </a:t>
            </a:r>
            <a:endParaRPr/>
          </a:p>
        </p:txBody>
      </p:sp>
      <p:sp>
        <p:nvSpPr>
          <p:cNvPr id="175" name="Google Shape;175;p30"/>
          <p:cNvSpPr txBox="1"/>
          <p:nvPr/>
        </p:nvSpPr>
        <p:spPr>
          <a:xfrm>
            <a:off x="2896947" y="1715550"/>
            <a:ext cx="2440800" cy="548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ru" sz="2600" b="0" i="0" u="none" strike="noStrike" cap="none">
                <a:solidFill>
                  <a:srgbClr val="00FF00"/>
                </a:solidFill>
                <a:latin typeface="Arial"/>
                <a:ea typeface="Arial"/>
                <a:cs typeface="Arial"/>
                <a:sym typeface="Arial"/>
              </a:rPr>
              <a:t>қаныққан</a:t>
            </a:r>
            <a:endParaRPr sz="1400" b="0" i="0" u="none" strike="noStrike" cap="none">
              <a:solidFill>
                <a:srgbClr val="00FF00"/>
              </a:solidFill>
              <a:latin typeface="Arial"/>
              <a:ea typeface="Arial"/>
              <a:cs typeface="Arial"/>
              <a:sym typeface="Arial"/>
            </a:endParaRPr>
          </a:p>
        </p:txBody>
      </p:sp>
      <p:sp>
        <p:nvSpPr>
          <p:cNvPr id="176" name="Google Shape;176;p30"/>
          <p:cNvSpPr txBox="1"/>
          <p:nvPr/>
        </p:nvSpPr>
        <p:spPr>
          <a:xfrm>
            <a:off x="2665875" y="3569425"/>
            <a:ext cx="2770800" cy="548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600"/>
              <a:buFont typeface="Arial"/>
              <a:buNone/>
            </a:pPr>
            <a:r>
              <a:rPr lang="ru" sz="2600" b="0" i="0" u="none" strike="noStrike" cap="none">
                <a:solidFill>
                  <a:srgbClr val="00FF00"/>
                </a:solidFill>
                <a:latin typeface="Arial"/>
                <a:ea typeface="Arial"/>
                <a:cs typeface="Arial"/>
                <a:sym typeface="Arial"/>
              </a:rPr>
              <a:t>қанықпаған</a:t>
            </a:r>
            <a:endParaRPr sz="52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600"/>
              <a:buFont typeface="Arial"/>
              <a:buNone/>
            </a:pPr>
            <a:endParaRPr sz="2600" b="0" i="0" u="none" strike="noStrike" cap="none">
              <a:solidFill>
                <a:schemeClr val="dk1"/>
              </a:solidFill>
              <a:latin typeface="Arial"/>
              <a:ea typeface="Arial"/>
              <a:cs typeface="Arial"/>
              <a:sym typeface="Arial"/>
            </a:endParaRPr>
          </a:p>
        </p:txBody>
      </p:sp>
      <p:sp>
        <p:nvSpPr>
          <p:cNvPr id="177" name="Google Shape;177;p30"/>
          <p:cNvSpPr txBox="1"/>
          <p:nvPr/>
        </p:nvSpPr>
        <p:spPr>
          <a:xfrm>
            <a:off x="5690375" y="2835713"/>
            <a:ext cx="1595100" cy="483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ru" sz="2600" b="0" i="0" u="none" strike="noStrike" cap="none">
                <a:solidFill>
                  <a:schemeClr val="dk1"/>
                </a:solidFill>
                <a:latin typeface="Arial"/>
                <a:ea typeface="Arial"/>
                <a:cs typeface="Arial"/>
                <a:sym typeface="Arial"/>
              </a:rPr>
              <a:t>Алкин </a:t>
            </a:r>
            <a:endParaRPr sz="5200" b="0" i="0" u="none" strike="noStrike" cap="none">
              <a:solidFill>
                <a:schemeClr val="dk1"/>
              </a:solidFill>
              <a:latin typeface="Arial"/>
              <a:ea typeface="Arial"/>
              <a:cs typeface="Arial"/>
              <a:sym typeface="Arial"/>
            </a:endParaRPr>
          </a:p>
        </p:txBody>
      </p:sp>
      <p:sp>
        <p:nvSpPr>
          <p:cNvPr id="178" name="Google Shape;178;p30"/>
          <p:cNvSpPr txBox="1"/>
          <p:nvPr/>
        </p:nvSpPr>
        <p:spPr>
          <a:xfrm>
            <a:off x="5729375" y="1467525"/>
            <a:ext cx="1595100" cy="525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600"/>
              <a:buFont typeface="Arial"/>
              <a:buNone/>
            </a:pPr>
            <a:r>
              <a:rPr lang="ru" sz="2600" b="0" i="0" u="none" strike="noStrike" cap="none">
                <a:solidFill>
                  <a:schemeClr val="dk1"/>
                </a:solidFill>
                <a:latin typeface="Arial"/>
                <a:ea typeface="Arial"/>
                <a:cs typeface="Arial"/>
                <a:sym typeface="Arial"/>
              </a:rPr>
              <a:t>Алкен </a:t>
            </a:r>
            <a:endParaRPr sz="5200" b="0" i="0" u="none" strike="noStrike" cap="none">
              <a:solidFill>
                <a:schemeClr val="dk1"/>
              </a:solidFill>
              <a:latin typeface="Arial"/>
              <a:ea typeface="Arial"/>
              <a:cs typeface="Arial"/>
              <a:sym typeface="Arial"/>
            </a:endParaRPr>
          </a:p>
        </p:txBody>
      </p:sp>
      <p:sp>
        <p:nvSpPr>
          <p:cNvPr id="179" name="Google Shape;179;p30"/>
          <p:cNvSpPr txBox="1"/>
          <p:nvPr/>
        </p:nvSpPr>
        <p:spPr>
          <a:xfrm>
            <a:off x="5729375" y="4035900"/>
            <a:ext cx="1798500" cy="744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600"/>
              <a:buFont typeface="Arial"/>
              <a:buNone/>
            </a:pPr>
            <a:r>
              <a:rPr lang="ru" sz="2600" b="0" i="0" u="none" strike="noStrike" cap="none">
                <a:solidFill>
                  <a:schemeClr val="dk1"/>
                </a:solidFill>
                <a:latin typeface="Arial"/>
                <a:ea typeface="Arial"/>
                <a:cs typeface="Arial"/>
                <a:sym typeface="Arial"/>
              </a:rPr>
              <a:t>Ароматты</a:t>
            </a:r>
            <a:endParaRPr sz="5200" b="0" i="0" u="none" strike="noStrike" cap="none">
              <a:solidFill>
                <a:schemeClr val="dk1"/>
              </a:solidFill>
              <a:latin typeface="Arial"/>
              <a:ea typeface="Arial"/>
              <a:cs typeface="Arial"/>
              <a:sym typeface="Arial"/>
            </a:endParaRPr>
          </a:p>
        </p:txBody>
      </p:sp>
      <p:sp>
        <p:nvSpPr>
          <p:cNvPr id="180" name="Google Shape;180;p30"/>
          <p:cNvSpPr txBox="1"/>
          <p:nvPr/>
        </p:nvSpPr>
        <p:spPr>
          <a:xfrm>
            <a:off x="603200" y="3134825"/>
            <a:ext cx="1595100" cy="525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600"/>
              <a:buFont typeface="Arial"/>
              <a:buNone/>
            </a:pPr>
            <a:r>
              <a:rPr lang="ru" sz="2600" b="0" i="0" u="none" strike="noStrike" cap="none">
                <a:solidFill>
                  <a:schemeClr val="dk1"/>
                </a:solidFill>
                <a:latin typeface="Arial"/>
                <a:ea typeface="Arial"/>
                <a:cs typeface="Arial"/>
                <a:sym typeface="Arial"/>
              </a:rPr>
              <a:t>Алкан</a:t>
            </a:r>
            <a:endParaRPr sz="5200" b="0" i="0" u="none" strike="noStrike" cap="none">
              <a:solidFill>
                <a:schemeClr val="dk1"/>
              </a:solidFill>
              <a:latin typeface="Arial"/>
              <a:ea typeface="Arial"/>
              <a:cs typeface="Arial"/>
              <a:sym typeface="Arial"/>
            </a:endParaRPr>
          </a:p>
        </p:txBody>
      </p:sp>
      <p:pic>
        <p:nvPicPr>
          <p:cNvPr id="181" name="Google Shape;181;p30" descr="Картинки по запросу benzene"/>
          <p:cNvPicPr preferRelativeResize="0"/>
          <p:nvPr/>
        </p:nvPicPr>
        <p:blipFill rotWithShape="1">
          <a:blip r:embed="rId3">
            <a:alphaModFix/>
          </a:blip>
          <a:srcRect/>
          <a:stretch/>
        </p:blipFill>
        <p:spPr>
          <a:xfrm>
            <a:off x="7462550" y="3744350"/>
            <a:ext cx="1327700" cy="1327700"/>
          </a:xfrm>
          <a:prstGeom prst="rect">
            <a:avLst/>
          </a:prstGeom>
          <a:noFill/>
          <a:ln>
            <a:noFill/>
          </a:ln>
        </p:spPr>
      </p:pic>
      <p:pic>
        <p:nvPicPr>
          <p:cNvPr id="182" name="Google Shape;182;p30" descr="Картинки по запросу alkyne RCCR"/>
          <p:cNvPicPr preferRelativeResize="0"/>
          <p:nvPr/>
        </p:nvPicPr>
        <p:blipFill rotWithShape="1">
          <a:blip r:embed="rId4">
            <a:alphaModFix/>
          </a:blip>
          <a:srcRect/>
          <a:stretch/>
        </p:blipFill>
        <p:spPr>
          <a:xfrm>
            <a:off x="7207050" y="2965744"/>
            <a:ext cx="1595100" cy="333856"/>
          </a:xfrm>
          <a:prstGeom prst="rect">
            <a:avLst/>
          </a:prstGeom>
          <a:noFill/>
          <a:ln>
            <a:noFill/>
          </a:ln>
        </p:spPr>
      </p:pic>
      <p:pic>
        <p:nvPicPr>
          <p:cNvPr id="183" name="Google Shape;183;p30" descr="Картинки по запросу alkene RCCR"/>
          <p:cNvPicPr preferRelativeResize="0"/>
          <p:nvPr/>
        </p:nvPicPr>
        <p:blipFill rotWithShape="1">
          <a:blip r:embed="rId5">
            <a:alphaModFix/>
          </a:blip>
          <a:srcRect/>
          <a:stretch/>
        </p:blipFill>
        <p:spPr>
          <a:xfrm>
            <a:off x="7176450" y="1040897"/>
            <a:ext cx="1503900" cy="1327703"/>
          </a:xfrm>
          <a:prstGeom prst="rect">
            <a:avLst/>
          </a:prstGeom>
          <a:noFill/>
          <a:ln>
            <a:noFill/>
          </a:ln>
        </p:spPr>
      </p:pic>
      <p:sp>
        <p:nvSpPr>
          <p:cNvPr id="184" name="Google Shape;184;p30"/>
          <p:cNvSpPr txBox="1"/>
          <p:nvPr/>
        </p:nvSpPr>
        <p:spPr>
          <a:xfrm>
            <a:off x="2665975" y="2635900"/>
            <a:ext cx="2770800" cy="60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600"/>
              <a:buFont typeface="Arial"/>
              <a:buNone/>
            </a:pPr>
            <a:r>
              <a:rPr lang="ru" sz="2600" b="1" i="0" u="none" strike="noStrike" cap="none">
                <a:solidFill>
                  <a:srgbClr val="0000FF"/>
                </a:solidFill>
                <a:latin typeface="Arial"/>
                <a:ea typeface="Arial"/>
                <a:cs typeface="Arial"/>
                <a:sym typeface="Arial"/>
              </a:rPr>
              <a:t>Көмірсутектер</a:t>
            </a:r>
            <a:endParaRPr sz="2600" b="1" i="0" u="none" strike="noStrike" cap="none">
              <a:solidFill>
                <a:srgbClr val="0000FF"/>
              </a:solidFill>
              <a:latin typeface="Arial"/>
              <a:ea typeface="Arial"/>
              <a:cs typeface="Arial"/>
              <a:sym typeface="Arial"/>
            </a:endParaRPr>
          </a:p>
        </p:txBody>
      </p:sp>
      <p:sp>
        <p:nvSpPr>
          <p:cNvPr id="185" name="Google Shape;185;p30"/>
          <p:cNvSpPr/>
          <p:nvPr/>
        </p:nvSpPr>
        <p:spPr>
          <a:xfrm>
            <a:off x="5337850" y="1806325"/>
            <a:ext cx="536400" cy="2690700"/>
          </a:xfrm>
          <a:prstGeom prst="leftBrace">
            <a:avLst>
              <a:gd name="adj1" fmla="val 8333"/>
              <a:gd name="adj2" fmla="val 77889"/>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86" name="Google Shape;186;p30"/>
          <p:cNvCxnSpPr>
            <a:stCxn id="184" idx="2"/>
            <a:endCxn id="176" idx="0"/>
          </p:cNvCxnSpPr>
          <p:nvPr/>
        </p:nvCxnSpPr>
        <p:spPr>
          <a:xfrm>
            <a:off x="4051375" y="3243100"/>
            <a:ext cx="0" cy="326400"/>
          </a:xfrm>
          <a:prstGeom prst="straightConnector1">
            <a:avLst/>
          </a:prstGeom>
          <a:noFill/>
          <a:ln w="9525" cap="flat" cmpd="sng">
            <a:solidFill>
              <a:schemeClr val="dk2"/>
            </a:solidFill>
            <a:prstDash val="solid"/>
            <a:round/>
            <a:headEnd type="none" w="sm" len="sm"/>
            <a:tailEnd type="triangle" w="med" len="med"/>
          </a:ln>
        </p:spPr>
      </p:cxnSp>
      <p:sp>
        <p:nvSpPr>
          <p:cNvPr id="187" name="Google Shape;187;p30"/>
          <p:cNvSpPr txBox="1"/>
          <p:nvPr/>
        </p:nvSpPr>
        <p:spPr>
          <a:xfrm>
            <a:off x="311700" y="554250"/>
            <a:ext cx="8052600" cy="6072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600"/>
              <a:buFont typeface="Arial"/>
              <a:buNone/>
            </a:pPr>
            <a:r>
              <a:rPr lang="ru" sz="1600" b="1" i="0" u="none" strike="noStrike" cap="none">
                <a:solidFill>
                  <a:srgbClr val="993300"/>
                </a:solidFill>
                <a:latin typeface="Arial"/>
                <a:ea typeface="Arial"/>
                <a:cs typeface="Arial"/>
                <a:sym typeface="Arial"/>
              </a:rPr>
              <a:t>1. С=С және С≡С (қанығу дәрежесіне) байланыстарының болуына сәйкес:</a:t>
            </a:r>
            <a:endParaRPr sz="1600" b="1" i="0" u="none" strike="noStrike" cap="none">
              <a:solidFill>
                <a:srgbClr val="9933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600"/>
              <a:buFont typeface="Arial"/>
              <a:buNone/>
            </a:pPr>
            <a:r>
              <a:rPr lang="ru" sz="1600" b="1" i="0" u="none" strike="noStrike" cap="none">
                <a:solidFill>
                  <a:srgbClr val="993300"/>
                </a:solidFill>
                <a:latin typeface="Arial"/>
                <a:ea typeface="Arial"/>
                <a:cs typeface="Arial"/>
                <a:sym typeface="Arial"/>
              </a:rPr>
              <a:t> </a:t>
            </a:r>
            <a:endParaRPr sz="1600" b="1" i="0" u="none" strike="noStrike" cap="none">
              <a:solidFill>
                <a:srgbClr val="993300"/>
              </a:solidFill>
              <a:latin typeface="Arial"/>
              <a:ea typeface="Arial"/>
              <a:cs typeface="Arial"/>
              <a:sym typeface="Arial"/>
            </a:endParaRPr>
          </a:p>
        </p:txBody>
      </p:sp>
      <p:sp>
        <p:nvSpPr>
          <p:cNvPr id="188" name="Google Shape;188;p30"/>
          <p:cNvSpPr txBox="1"/>
          <p:nvPr/>
        </p:nvSpPr>
        <p:spPr>
          <a:xfrm>
            <a:off x="162375" y="1247075"/>
            <a:ext cx="2351100" cy="525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600"/>
              <a:buFont typeface="Arial"/>
              <a:buNone/>
            </a:pPr>
            <a:r>
              <a:rPr lang="ru" sz="2600" b="0" i="0" u="none" strike="noStrike" cap="none">
                <a:solidFill>
                  <a:schemeClr val="dk1"/>
                </a:solidFill>
                <a:latin typeface="Arial"/>
                <a:ea typeface="Arial"/>
                <a:cs typeface="Arial"/>
                <a:sym typeface="Arial"/>
              </a:rPr>
              <a:t>Циклоалкан </a:t>
            </a:r>
            <a:endParaRPr sz="5200" b="0" i="0" u="none" strike="noStrike" cap="none">
              <a:solidFill>
                <a:schemeClr val="dk1"/>
              </a:solidFill>
              <a:latin typeface="Arial"/>
              <a:ea typeface="Arial"/>
              <a:cs typeface="Arial"/>
              <a:sym typeface="Arial"/>
            </a:endParaRPr>
          </a:p>
        </p:txBody>
      </p:sp>
      <p:sp>
        <p:nvSpPr>
          <p:cNvPr id="189" name="Google Shape;189;p30"/>
          <p:cNvSpPr/>
          <p:nvPr/>
        </p:nvSpPr>
        <p:spPr>
          <a:xfrm>
            <a:off x="2409775" y="1536225"/>
            <a:ext cx="536400" cy="2069400"/>
          </a:xfrm>
          <a:prstGeom prst="rightBrace">
            <a:avLst>
              <a:gd name="adj1" fmla="val 8333"/>
              <a:gd name="adj2" fmla="val 23554"/>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90" name="Google Shape;190;p30" descr="Картинки по запросу алканы"/>
          <p:cNvPicPr preferRelativeResize="0"/>
          <p:nvPr/>
        </p:nvPicPr>
        <p:blipFill rotWithShape="1">
          <a:blip r:embed="rId6">
            <a:alphaModFix/>
          </a:blip>
          <a:srcRect/>
          <a:stretch/>
        </p:blipFill>
        <p:spPr>
          <a:xfrm>
            <a:off x="537825" y="3669943"/>
            <a:ext cx="1821900" cy="1192508"/>
          </a:xfrm>
          <a:prstGeom prst="rect">
            <a:avLst/>
          </a:prstGeom>
          <a:noFill/>
          <a:ln>
            <a:noFill/>
          </a:ln>
        </p:spPr>
      </p:pic>
      <p:pic>
        <p:nvPicPr>
          <p:cNvPr id="191" name="Google Shape;191;p30" descr="Картинки по запросу циклопентаны"/>
          <p:cNvPicPr preferRelativeResize="0"/>
          <p:nvPr/>
        </p:nvPicPr>
        <p:blipFill rotWithShape="1">
          <a:blip r:embed="rId7">
            <a:alphaModFix/>
          </a:blip>
          <a:srcRect/>
          <a:stretch/>
        </p:blipFill>
        <p:spPr>
          <a:xfrm>
            <a:off x="651061" y="1888936"/>
            <a:ext cx="1116323" cy="1060838"/>
          </a:xfrm>
          <a:prstGeom prst="rect">
            <a:avLst/>
          </a:prstGeom>
          <a:noFill/>
          <a:ln>
            <a:noFill/>
          </a:ln>
        </p:spPr>
      </p:pic>
      <p:cxnSp>
        <p:nvCxnSpPr>
          <p:cNvPr id="192" name="Google Shape;192;p30"/>
          <p:cNvCxnSpPr/>
          <p:nvPr/>
        </p:nvCxnSpPr>
        <p:spPr>
          <a:xfrm rot="10800000">
            <a:off x="3650625" y="2233375"/>
            <a:ext cx="204000" cy="402600"/>
          </a:xfrm>
          <a:prstGeom prst="straightConnector1">
            <a:avLst/>
          </a:prstGeom>
          <a:noFill/>
          <a:ln w="9525" cap="flat" cmpd="sng">
            <a:solidFill>
              <a:schemeClr val="dk2"/>
            </a:solidFill>
            <a:prstDash val="solid"/>
            <a:round/>
            <a:headEnd type="none" w="sm" len="sm"/>
            <a:tailEnd type="triangle" w="med" len="med"/>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1"/>
          <p:cNvSpPr txBox="1">
            <a:spLocks noGrp="1"/>
          </p:cNvSpPr>
          <p:nvPr>
            <p:ph type="ctrTitle"/>
          </p:nvPr>
        </p:nvSpPr>
        <p:spPr>
          <a:xfrm>
            <a:off x="126475" y="148725"/>
            <a:ext cx="9017400" cy="8709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ru" sz="2200">
                <a:highlight>
                  <a:srgbClr val="EAD1DC"/>
                </a:highlight>
                <a:latin typeface="Book Antiqua"/>
                <a:ea typeface="Book Antiqua"/>
                <a:cs typeface="Book Antiqua"/>
                <a:sym typeface="Book Antiqua"/>
              </a:rPr>
              <a:t> </a:t>
            </a:r>
            <a:endParaRPr sz="2200">
              <a:highlight>
                <a:srgbClr val="EAD1DC"/>
              </a:highlight>
              <a:latin typeface="Book Antiqua"/>
              <a:ea typeface="Book Antiqua"/>
              <a:cs typeface="Book Antiqua"/>
              <a:sym typeface="Book Antiqua"/>
            </a:endParaRPr>
          </a:p>
          <a:p>
            <a:pPr marL="0" lvl="0" indent="457200" algn="just" rtl="0">
              <a:lnSpc>
                <a:spcPct val="100000"/>
              </a:lnSpc>
              <a:spcBef>
                <a:spcPts val="0"/>
              </a:spcBef>
              <a:spcAft>
                <a:spcPts val="0"/>
              </a:spcAft>
              <a:buSzPts val="5200"/>
              <a:buNone/>
            </a:pPr>
            <a:r>
              <a:rPr lang="ru" sz="2200" b="1">
                <a:latin typeface="Book Antiqua"/>
                <a:ea typeface="Book Antiqua"/>
                <a:cs typeface="Book Antiqua"/>
                <a:sym typeface="Book Antiqua"/>
              </a:rPr>
              <a:t>Тәжірибелік тапсырма:</a:t>
            </a:r>
            <a:r>
              <a:rPr lang="ru" sz="2200">
                <a:latin typeface="Book Antiqua"/>
                <a:ea typeface="Book Antiqua"/>
                <a:cs typeface="Book Antiqua"/>
                <a:sym typeface="Book Antiqua"/>
              </a:rPr>
              <a:t> қосылыстардың классын және көмірсутектердің қанығу дәрежесін анықтаңыз</a:t>
            </a:r>
            <a:endParaRPr sz="2200">
              <a:latin typeface="Book Antiqua"/>
              <a:ea typeface="Book Antiqua"/>
              <a:cs typeface="Book Antiqua"/>
              <a:sym typeface="Book Antiqua"/>
            </a:endParaRPr>
          </a:p>
        </p:txBody>
      </p:sp>
      <p:pic>
        <p:nvPicPr>
          <p:cNvPr id="198" name="Google Shape;198;p31" descr="Картинки по запросу naphthalene"/>
          <p:cNvPicPr preferRelativeResize="0"/>
          <p:nvPr/>
        </p:nvPicPr>
        <p:blipFill rotWithShape="1">
          <a:blip r:embed="rId3">
            <a:alphaModFix/>
          </a:blip>
          <a:srcRect/>
          <a:stretch/>
        </p:blipFill>
        <p:spPr>
          <a:xfrm>
            <a:off x="6279500" y="2523664"/>
            <a:ext cx="2639650" cy="2247636"/>
          </a:xfrm>
          <a:prstGeom prst="rect">
            <a:avLst/>
          </a:prstGeom>
          <a:noFill/>
          <a:ln>
            <a:noFill/>
          </a:ln>
        </p:spPr>
      </p:pic>
      <p:pic>
        <p:nvPicPr>
          <p:cNvPr id="199" name="Google Shape;199;p31"/>
          <p:cNvPicPr preferRelativeResize="0"/>
          <p:nvPr/>
        </p:nvPicPr>
        <p:blipFill rotWithShape="1">
          <a:blip r:embed="rId4">
            <a:alphaModFix/>
          </a:blip>
          <a:srcRect/>
          <a:stretch/>
        </p:blipFill>
        <p:spPr>
          <a:xfrm>
            <a:off x="281050" y="3786675"/>
            <a:ext cx="4735950" cy="1075750"/>
          </a:xfrm>
          <a:prstGeom prst="rect">
            <a:avLst/>
          </a:prstGeom>
          <a:noFill/>
          <a:ln>
            <a:noFill/>
          </a:ln>
        </p:spPr>
      </p:pic>
      <p:pic>
        <p:nvPicPr>
          <p:cNvPr id="200" name="Google Shape;200;p31"/>
          <p:cNvPicPr preferRelativeResize="0"/>
          <p:nvPr/>
        </p:nvPicPr>
        <p:blipFill rotWithShape="1">
          <a:blip r:embed="rId5">
            <a:alphaModFix/>
          </a:blip>
          <a:srcRect/>
          <a:stretch/>
        </p:blipFill>
        <p:spPr>
          <a:xfrm>
            <a:off x="394225" y="1457825"/>
            <a:ext cx="4177781" cy="2059675"/>
          </a:xfrm>
          <a:prstGeom prst="rect">
            <a:avLst/>
          </a:prstGeom>
          <a:noFill/>
          <a:ln>
            <a:noFill/>
          </a:ln>
        </p:spPr>
      </p:pic>
      <p:pic>
        <p:nvPicPr>
          <p:cNvPr id="201" name="Google Shape;201;p31"/>
          <p:cNvPicPr preferRelativeResize="0"/>
          <p:nvPr/>
        </p:nvPicPr>
        <p:blipFill rotWithShape="1">
          <a:blip r:embed="rId6">
            <a:alphaModFix/>
          </a:blip>
          <a:srcRect/>
          <a:stretch/>
        </p:blipFill>
        <p:spPr>
          <a:xfrm>
            <a:off x="2874524" y="1234050"/>
            <a:ext cx="2354896" cy="2338175"/>
          </a:xfrm>
          <a:prstGeom prst="rect">
            <a:avLst/>
          </a:prstGeom>
          <a:noFill/>
          <a:ln>
            <a:noFill/>
          </a:ln>
        </p:spPr>
      </p:pic>
      <p:pic>
        <p:nvPicPr>
          <p:cNvPr id="202" name="Google Shape;202;p31"/>
          <p:cNvPicPr preferRelativeResize="0"/>
          <p:nvPr/>
        </p:nvPicPr>
        <p:blipFill rotWithShape="1">
          <a:blip r:embed="rId7">
            <a:alphaModFix/>
          </a:blip>
          <a:srcRect/>
          <a:stretch/>
        </p:blipFill>
        <p:spPr>
          <a:xfrm>
            <a:off x="4833799" y="3898675"/>
            <a:ext cx="2252976" cy="1075750"/>
          </a:xfrm>
          <a:prstGeom prst="rect">
            <a:avLst/>
          </a:prstGeom>
          <a:noFill/>
          <a:ln>
            <a:noFill/>
          </a:ln>
        </p:spPr>
      </p:pic>
      <p:pic>
        <p:nvPicPr>
          <p:cNvPr id="203" name="Google Shape;203;p31"/>
          <p:cNvPicPr preferRelativeResize="0"/>
          <p:nvPr/>
        </p:nvPicPr>
        <p:blipFill rotWithShape="1">
          <a:blip r:embed="rId8">
            <a:alphaModFix/>
          </a:blip>
          <a:srcRect t="-8580" b="8580"/>
          <a:stretch/>
        </p:blipFill>
        <p:spPr>
          <a:xfrm rot="-5400000">
            <a:off x="5031625" y="2968038"/>
            <a:ext cx="1544075" cy="655350"/>
          </a:xfrm>
          <a:prstGeom prst="rect">
            <a:avLst/>
          </a:prstGeom>
          <a:noFill/>
          <a:ln>
            <a:noFill/>
          </a:ln>
        </p:spPr>
      </p:pic>
      <p:pic>
        <p:nvPicPr>
          <p:cNvPr id="204" name="Google Shape;204;p31"/>
          <p:cNvPicPr preferRelativeResize="0"/>
          <p:nvPr/>
        </p:nvPicPr>
        <p:blipFill rotWithShape="1">
          <a:blip r:embed="rId9">
            <a:alphaModFix/>
          </a:blip>
          <a:srcRect/>
          <a:stretch/>
        </p:blipFill>
        <p:spPr>
          <a:xfrm>
            <a:off x="4231075" y="1234050"/>
            <a:ext cx="4622451" cy="850625"/>
          </a:xfrm>
          <a:prstGeom prst="rect">
            <a:avLst/>
          </a:prstGeom>
          <a:noFill/>
          <a:ln>
            <a:noFill/>
          </a:ln>
        </p:spPr>
      </p:pic>
      <p:pic>
        <p:nvPicPr>
          <p:cNvPr id="205" name="Google Shape;205;p31"/>
          <p:cNvPicPr preferRelativeResize="0"/>
          <p:nvPr/>
        </p:nvPicPr>
        <p:blipFill rotWithShape="1">
          <a:blip r:embed="rId10">
            <a:alphaModFix/>
          </a:blip>
          <a:srcRect/>
          <a:stretch/>
        </p:blipFill>
        <p:spPr>
          <a:xfrm>
            <a:off x="6068695" y="1995620"/>
            <a:ext cx="1674650" cy="3372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2"/>
          <p:cNvSpPr txBox="1">
            <a:spLocks noGrp="1"/>
          </p:cNvSpPr>
          <p:nvPr>
            <p:ph type="title"/>
          </p:nvPr>
        </p:nvSpPr>
        <p:spPr>
          <a:xfrm>
            <a:off x="311700" y="2904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ru" sz="2600"/>
              <a:t> </a:t>
            </a:r>
            <a:r>
              <a:rPr lang="ru" sz="2600">
                <a:highlight>
                  <a:srgbClr val="EAD1DC"/>
                </a:highlight>
                <a:latin typeface="Book Antiqua"/>
                <a:ea typeface="Book Antiqua"/>
                <a:cs typeface="Book Antiqua"/>
                <a:sym typeface="Book Antiqua"/>
              </a:rPr>
              <a:t>Молекула конфигурациясы мен формасы</a:t>
            </a:r>
            <a:endParaRPr sz="2600">
              <a:highlight>
                <a:srgbClr val="EAD1DC"/>
              </a:highlight>
              <a:latin typeface="Book Antiqua"/>
              <a:ea typeface="Book Antiqua"/>
              <a:cs typeface="Book Antiqua"/>
              <a:sym typeface="Book Antiqua"/>
            </a:endParaRPr>
          </a:p>
        </p:txBody>
      </p:sp>
      <p:sp>
        <p:nvSpPr>
          <p:cNvPr id="211" name="Google Shape;211;p32"/>
          <p:cNvSpPr txBox="1">
            <a:spLocks noGrp="1"/>
          </p:cNvSpPr>
          <p:nvPr>
            <p:ph type="body" idx="1"/>
          </p:nvPr>
        </p:nvSpPr>
        <p:spPr>
          <a:xfrm>
            <a:off x="237325" y="85267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ru" sz="2200">
                <a:solidFill>
                  <a:srgbClr val="000000"/>
                </a:solidFill>
                <a:latin typeface="Book Antiqua"/>
                <a:ea typeface="Book Antiqua"/>
                <a:cs typeface="Book Antiqua"/>
                <a:sym typeface="Book Antiqua"/>
              </a:rPr>
              <a:t>Көмірсутектер молекуласы формасының 3 түрі бар: </a:t>
            </a:r>
            <a:endParaRPr sz="2200">
              <a:solidFill>
                <a:srgbClr val="000000"/>
              </a:solidFill>
              <a:latin typeface="Book Antiqua"/>
              <a:ea typeface="Book Antiqua"/>
              <a:cs typeface="Book Antiqua"/>
              <a:sym typeface="Book Antiqua"/>
            </a:endParaRPr>
          </a:p>
          <a:p>
            <a:pPr marL="0" lvl="0" indent="0" algn="l" rtl="0">
              <a:lnSpc>
                <a:spcPct val="115000"/>
              </a:lnSpc>
              <a:spcBef>
                <a:spcPts val="1600"/>
              </a:spcBef>
              <a:spcAft>
                <a:spcPts val="0"/>
              </a:spcAft>
              <a:buSzPts val="1800"/>
              <a:buNone/>
            </a:pPr>
            <a:r>
              <a:rPr lang="ru"/>
              <a:t>	- </a:t>
            </a:r>
            <a:endParaRPr/>
          </a:p>
          <a:p>
            <a:pPr marL="0" lvl="0" indent="0" algn="l" rtl="0">
              <a:lnSpc>
                <a:spcPct val="115000"/>
              </a:lnSpc>
              <a:spcBef>
                <a:spcPts val="1600"/>
              </a:spcBef>
              <a:spcAft>
                <a:spcPts val="0"/>
              </a:spcAft>
              <a:buSzPts val="1800"/>
              <a:buNone/>
            </a:pPr>
            <a:endParaRPr/>
          </a:p>
          <a:p>
            <a:pPr marL="0" lvl="0" indent="0" algn="l" rtl="0">
              <a:lnSpc>
                <a:spcPct val="115000"/>
              </a:lnSpc>
              <a:spcBef>
                <a:spcPts val="1600"/>
              </a:spcBef>
              <a:spcAft>
                <a:spcPts val="0"/>
              </a:spcAft>
              <a:buSzPts val="1800"/>
              <a:buNone/>
            </a:pPr>
            <a:endParaRPr/>
          </a:p>
          <a:p>
            <a:pPr marL="0" lvl="0" indent="0" algn="l" rtl="0">
              <a:lnSpc>
                <a:spcPct val="115000"/>
              </a:lnSpc>
              <a:spcBef>
                <a:spcPts val="1600"/>
              </a:spcBef>
              <a:spcAft>
                <a:spcPts val="0"/>
              </a:spcAft>
              <a:buSzPts val="1800"/>
              <a:buNone/>
            </a:pPr>
            <a:endParaRPr/>
          </a:p>
          <a:p>
            <a:pPr marL="0" lvl="0" indent="0" algn="l" rtl="0">
              <a:lnSpc>
                <a:spcPct val="115000"/>
              </a:lnSpc>
              <a:spcBef>
                <a:spcPts val="1600"/>
              </a:spcBef>
              <a:spcAft>
                <a:spcPts val="0"/>
              </a:spcAft>
              <a:buSzPts val="1800"/>
              <a:buNone/>
            </a:pPr>
            <a:r>
              <a:rPr lang="ru"/>
              <a:t>	</a:t>
            </a:r>
            <a:endParaRPr/>
          </a:p>
          <a:p>
            <a:pPr marL="0" lvl="0" indent="0" algn="l" rtl="0">
              <a:lnSpc>
                <a:spcPct val="115000"/>
              </a:lnSpc>
              <a:spcBef>
                <a:spcPts val="1600"/>
              </a:spcBef>
              <a:spcAft>
                <a:spcPts val="1600"/>
              </a:spcAft>
              <a:buSzPts val="1800"/>
              <a:buNone/>
            </a:pPr>
            <a:endParaRPr/>
          </a:p>
        </p:txBody>
      </p:sp>
      <p:cxnSp>
        <p:nvCxnSpPr>
          <p:cNvPr id="212" name="Google Shape;212;p32"/>
          <p:cNvCxnSpPr/>
          <p:nvPr/>
        </p:nvCxnSpPr>
        <p:spPr>
          <a:xfrm>
            <a:off x="6506825" y="3859850"/>
            <a:ext cx="1524300" cy="0"/>
          </a:xfrm>
          <a:prstGeom prst="straightConnector1">
            <a:avLst/>
          </a:prstGeom>
          <a:noFill/>
          <a:ln w="38100" cap="flat" cmpd="sng">
            <a:solidFill>
              <a:srgbClr val="9FC5E8"/>
            </a:solidFill>
            <a:prstDash val="solid"/>
            <a:round/>
            <a:headEnd type="none" w="sm" len="sm"/>
            <a:tailEnd type="none" w="sm" len="sm"/>
          </a:ln>
        </p:spPr>
      </p:cxnSp>
      <p:cxnSp>
        <p:nvCxnSpPr>
          <p:cNvPr id="213" name="Google Shape;213;p32"/>
          <p:cNvCxnSpPr/>
          <p:nvPr/>
        </p:nvCxnSpPr>
        <p:spPr>
          <a:xfrm>
            <a:off x="6841475" y="4791250"/>
            <a:ext cx="657000" cy="0"/>
          </a:xfrm>
          <a:prstGeom prst="straightConnector1">
            <a:avLst/>
          </a:prstGeom>
          <a:noFill/>
          <a:ln w="38100" cap="flat" cmpd="sng">
            <a:solidFill>
              <a:srgbClr val="9FC5E8"/>
            </a:solidFill>
            <a:prstDash val="solid"/>
            <a:round/>
            <a:headEnd type="none" w="sm" len="sm"/>
            <a:tailEnd type="none" w="sm" len="sm"/>
          </a:ln>
        </p:spPr>
      </p:cxnSp>
      <p:cxnSp>
        <p:nvCxnSpPr>
          <p:cNvPr id="214" name="Google Shape;214;p32"/>
          <p:cNvCxnSpPr/>
          <p:nvPr/>
        </p:nvCxnSpPr>
        <p:spPr>
          <a:xfrm>
            <a:off x="6457250" y="2937375"/>
            <a:ext cx="1933500" cy="0"/>
          </a:xfrm>
          <a:prstGeom prst="straightConnector1">
            <a:avLst/>
          </a:prstGeom>
          <a:noFill/>
          <a:ln w="38100" cap="flat" cmpd="sng">
            <a:solidFill>
              <a:srgbClr val="6FA8DC"/>
            </a:solidFill>
            <a:prstDash val="solid"/>
            <a:round/>
            <a:headEnd type="none" w="sm" len="sm"/>
            <a:tailEnd type="none" w="sm" len="sm"/>
          </a:ln>
        </p:spPr>
      </p:cxnSp>
      <p:pic>
        <p:nvPicPr>
          <p:cNvPr id="215" name="Google Shape;215;p32" descr="Картинки по запросу sp3 sp2 sp hybridization"/>
          <p:cNvPicPr preferRelativeResize="0"/>
          <p:nvPr/>
        </p:nvPicPr>
        <p:blipFill rotWithShape="1">
          <a:blip r:embed="rId3">
            <a:alphaModFix/>
          </a:blip>
          <a:srcRect/>
          <a:stretch/>
        </p:blipFill>
        <p:spPr>
          <a:xfrm>
            <a:off x="487075" y="1667950"/>
            <a:ext cx="7979875" cy="3202775"/>
          </a:xfrm>
          <a:prstGeom prst="rect">
            <a:avLst/>
          </a:prstGeom>
          <a:noFill/>
          <a:ln>
            <a:noFill/>
          </a:ln>
        </p:spPr>
      </p:pic>
      <p:sp>
        <p:nvSpPr>
          <p:cNvPr id="216" name="Google Shape;216;p32"/>
          <p:cNvSpPr txBox="1"/>
          <p:nvPr/>
        </p:nvSpPr>
        <p:spPr>
          <a:xfrm>
            <a:off x="507700" y="2540775"/>
            <a:ext cx="1834800" cy="3966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ru" sz="1600" b="0" i="0" u="none" strike="noStrike" cap="none">
                <a:solidFill>
                  <a:srgbClr val="000000"/>
                </a:solidFill>
                <a:latin typeface="Book Antiqua"/>
                <a:ea typeface="Book Antiqua"/>
                <a:cs typeface="Book Antiqua"/>
                <a:sym typeface="Book Antiqua"/>
              </a:rPr>
              <a:t>тетраэдрлық</a:t>
            </a:r>
            <a:endParaRPr sz="1600" b="0" i="0" u="none" strike="noStrike" cap="none">
              <a:solidFill>
                <a:srgbClr val="000000"/>
              </a:solidFill>
              <a:latin typeface="Book Antiqua"/>
              <a:ea typeface="Book Antiqua"/>
              <a:cs typeface="Book Antiqua"/>
              <a:sym typeface="Book Antiqua"/>
            </a:endParaRPr>
          </a:p>
        </p:txBody>
      </p:sp>
      <p:sp>
        <p:nvSpPr>
          <p:cNvPr id="217" name="Google Shape;217;p32"/>
          <p:cNvSpPr txBox="1"/>
          <p:nvPr/>
        </p:nvSpPr>
        <p:spPr>
          <a:xfrm>
            <a:off x="507700" y="3463250"/>
            <a:ext cx="1834800" cy="7383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ru" sz="1600" b="0" i="0" u="none" strike="noStrike" cap="none">
                <a:solidFill>
                  <a:srgbClr val="000000"/>
                </a:solidFill>
                <a:latin typeface="Book Antiqua"/>
                <a:ea typeface="Book Antiqua"/>
                <a:cs typeface="Book Antiqua"/>
                <a:sym typeface="Book Antiqua"/>
              </a:rPr>
              <a:t>тригоналды жазықтық</a:t>
            </a:r>
            <a:endParaRPr sz="1600" b="0" i="0" u="none" strike="noStrike" cap="none">
              <a:solidFill>
                <a:srgbClr val="000000"/>
              </a:solidFill>
              <a:latin typeface="Book Antiqua"/>
              <a:ea typeface="Book Antiqua"/>
              <a:cs typeface="Book Antiqua"/>
              <a:sym typeface="Book Antiqua"/>
            </a:endParaRPr>
          </a:p>
        </p:txBody>
      </p:sp>
      <p:sp>
        <p:nvSpPr>
          <p:cNvPr id="218" name="Google Shape;218;p32"/>
          <p:cNvSpPr txBox="1"/>
          <p:nvPr/>
        </p:nvSpPr>
        <p:spPr>
          <a:xfrm>
            <a:off x="507700" y="1667950"/>
            <a:ext cx="1834800" cy="5028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ru" sz="2000" b="0" i="0" u="sng" strike="noStrike" cap="none">
                <a:solidFill>
                  <a:srgbClr val="000000"/>
                </a:solidFill>
                <a:highlight>
                  <a:schemeClr val="lt2"/>
                </a:highlight>
                <a:latin typeface="Book Antiqua"/>
                <a:ea typeface="Book Antiqua"/>
                <a:cs typeface="Book Antiqua"/>
                <a:sym typeface="Book Antiqua"/>
              </a:rPr>
              <a:t> Геометрия </a:t>
            </a:r>
            <a:endParaRPr sz="2000" b="0" i="0" u="sng" strike="noStrike" cap="none">
              <a:solidFill>
                <a:srgbClr val="000000"/>
              </a:solidFill>
              <a:highlight>
                <a:schemeClr val="lt2"/>
              </a:highlight>
              <a:latin typeface="Book Antiqua"/>
              <a:ea typeface="Book Antiqua"/>
              <a:cs typeface="Book Antiqua"/>
              <a:sym typeface="Book Antiqua"/>
            </a:endParaRPr>
          </a:p>
        </p:txBody>
      </p:sp>
      <p:sp>
        <p:nvSpPr>
          <p:cNvPr id="219" name="Google Shape;219;p32"/>
          <p:cNvSpPr txBox="1"/>
          <p:nvPr/>
        </p:nvSpPr>
        <p:spPr>
          <a:xfrm>
            <a:off x="4003250" y="1661075"/>
            <a:ext cx="2073600" cy="5028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ru" sz="2000" b="0" i="0" u="sng" strike="noStrike" cap="none">
                <a:solidFill>
                  <a:srgbClr val="000000"/>
                </a:solidFill>
                <a:highlight>
                  <a:schemeClr val="lt2"/>
                </a:highlight>
                <a:latin typeface="Book Antiqua"/>
                <a:ea typeface="Book Antiqua"/>
                <a:cs typeface="Book Antiqua"/>
                <a:sym typeface="Book Antiqua"/>
              </a:rPr>
              <a:t> Гибридизация</a:t>
            </a:r>
            <a:endParaRPr sz="2000" b="0" i="0" u="sng" strike="noStrike" cap="none">
              <a:solidFill>
                <a:srgbClr val="000000"/>
              </a:solidFill>
              <a:highlight>
                <a:schemeClr val="lt2"/>
              </a:highlight>
              <a:latin typeface="Book Antiqua"/>
              <a:ea typeface="Book Antiqua"/>
              <a:cs typeface="Book Antiqua"/>
              <a:sym typeface="Book Antiqua"/>
            </a:endParaRPr>
          </a:p>
        </p:txBody>
      </p:sp>
      <p:sp>
        <p:nvSpPr>
          <p:cNvPr id="220" name="Google Shape;220;p32"/>
          <p:cNvSpPr txBox="1"/>
          <p:nvPr/>
        </p:nvSpPr>
        <p:spPr>
          <a:xfrm>
            <a:off x="6172200" y="1648850"/>
            <a:ext cx="2715900" cy="5028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ru" sz="2000" b="0" i="0" u="sng" strike="noStrike" cap="none">
                <a:solidFill>
                  <a:srgbClr val="000000"/>
                </a:solidFill>
                <a:highlight>
                  <a:schemeClr val="lt2"/>
                </a:highlight>
                <a:latin typeface="Book Antiqua"/>
                <a:ea typeface="Book Antiqua"/>
                <a:cs typeface="Book Antiqua"/>
                <a:sym typeface="Book Antiqua"/>
              </a:rPr>
              <a:t> валентті орбиталь</a:t>
            </a:r>
            <a:endParaRPr sz="2000" b="0" i="0" u="sng" strike="noStrike" cap="none">
              <a:solidFill>
                <a:srgbClr val="000000"/>
              </a:solidFill>
              <a:highlight>
                <a:schemeClr val="lt2"/>
              </a:highlight>
              <a:latin typeface="Book Antiqua"/>
              <a:ea typeface="Book Antiqua"/>
              <a:cs typeface="Book Antiqua"/>
              <a:sym typeface="Book Antiqua"/>
            </a:endParaRPr>
          </a:p>
        </p:txBody>
      </p:sp>
      <p:sp>
        <p:nvSpPr>
          <p:cNvPr id="221" name="Google Shape;221;p32"/>
          <p:cNvSpPr txBox="1"/>
          <p:nvPr/>
        </p:nvSpPr>
        <p:spPr>
          <a:xfrm>
            <a:off x="635325" y="4394650"/>
            <a:ext cx="1397400" cy="3966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ru" sz="1600" b="0" i="0" u="none" strike="noStrike" cap="none">
                <a:solidFill>
                  <a:srgbClr val="000000"/>
                </a:solidFill>
                <a:latin typeface="Book Antiqua"/>
                <a:ea typeface="Book Antiqua"/>
                <a:cs typeface="Book Antiqua"/>
                <a:sym typeface="Book Antiqua"/>
              </a:rPr>
              <a:t>сызықты</a:t>
            </a:r>
            <a:endParaRPr sz="1600" b="0" i="0" u="none" strike="noStrike" cap="none">
              <a:solidFill>
                <a:srgbClr val="000000"/>
              </a:solidFill>
              <a:latin typeface="Book Antiqua"/>
              <a:ea typeface="Book Antiqua"/>
              <a:cs typeface="Book Antiqua"/>
              <a:sym typeface="Book Antiqu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3"/>
          <p:cNvSpPr txBox="1">
            <a:spLocks noGrp="1"/>
          </p:cNvSpPr>
          <p:nvPr>
            <p:ph type="title"/>
          </p:nvPr>
        </p:nvSpPr>
        <p:spPr>
          <a:xfrm>
            <a:off x="311700" y="16327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ru" sz="2600"/>
              <a:t> </a:t>
            </a:r>
            <a:r>
              <a:rPr lang="ru" sz="2600">
                <a:highlight>
                  <a:srgbClr val="EAD1DC"/>
                </a:highlight>
                <a:latin typeface="Book Antiqua"/>
                <a:ea typeface="Book Antiqua"/>
                <a:cs typeface="Book Antiqua"/>
                <a:sym typeface="Book Antiqua"/>
              </a:rPr>
              <a:t>Молекула конфигурациясы мен формасы</a:t>
            </a:r>
            <a:endParaRPr sz="2600">
              <a:highlight>
                <a:srgbClr val="EAD1DC"/>
              </a:highlight>
              <a:latin typeface="Book Antiqua"/>
              <a:ea typeface="Book Antiqua"/>
              <a:cs typeface="Book Antiqua"/>
              <a:sym typeface="Book Antiqua"/>
            </a:endParaRPr>
          </a:p>
        </p:txBody>
      </p:sp>
      <p:pic>
        <p:nvPicPr>
          <p:cNvPr id="227" name="Google Shape;227;p33" descr="Картинки по запросу shape of molecules"/>
          <p:cNvPicPr preferRelativeResize="0"/>
          <p:nvPr/>
        </p:nvPicPr>
        <p:blipFill rotWithShape="1">
          <a:blip r:embed="rId3">
            <a:alphaModFix/>
          </a:blip>
          <a:srcRect/>
          <a:stretch/>
        </p:blipFill>
        <p:spPr>
          <a:xfrm>
            <a:off x="674775" y="863125"/>
            <a:ext cx="7794447" cy="4280375"/>
          </a:xfrm>
          <a:prstGeom prst="rect">
            <a:avLst/>
          </a:prstGeom>
          <a:noFill/>
          <a:ln>
            <a:noFill/>
          </a:ln>
        </p:spPr>
      </p:pic>
      <p:sp>
        <p:nvSpPr>
          <p:cNvPr id="228" name="Google Shape;228;p33"/>
          <p:cNvSpPr txBox="1"/>
          <p:nvPr/>
        </p:nvSpPr>
        <p:spPr>
          <a:xfrm>
            <a:off x="674775" y="4542450"/>
            <a:ext cx="2230800" cy="30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ru" sz="1400" b="0" i="0" u="none" strike="noStrike" cap="none">
                <a:solidFill>
                  <a:srgbClr val="4A86E8"/>
                </a:solidFill>
                <a:latin typeface="Arial"/>
                <a:ea typeface="Arial"/>
                <a:cs typeface="Arial"/>
                <a:sym typeface="Arial"/>
              </a:rPr>
              <a:t>алкандар сәйкес келеді</a:t>
            </a:r>
            <a:endParaRPr sz="1400" b="0" i="0" u="none" strike="noStrike" cap="none">
              <a:solidFill>
                <a:srgbClr val="4A86E8"/>
              </a:solidFill>
              <a:latin typeface="Arial"/>
              <a:ea typeface="Arial"/>
              <a:cs typeface="Arial"/>
              <a:sym typeface="Arial"/>
            </a:endParaRPr>
          </a:p>
        </p:txBody>
      </p:sp>
      <p:sp>
        <p:nvSpPr>
          <p:cNvPr id="229" name="Google Shape;229;p33"/>
          <p:cNvSpPr txBox="1"/>
          <p:nvPr/>
        </p:nvSpPr>
        <p:spPr>
          <a:xfrm>
            <a:off x="2769325" y="1976500"/>
            <a:ext cx="13575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ru" sz="1400" b="0" i="0" u="none" strike="noStrike" cap="none">
                <a:solidFill>
                  <a:srgbClr val="4A86E8"/>
                </a:solidFill>
                <a:latin typeface="Arial"/>
                <a:ea typeface="Arial"/>
                <a:cs typeface="Arial"/>
                <a:sym typeface="Arial"/>
              </a:rPr>
              <a:t>алкиндерге сай</a:t>
            </a:r>
            <a:endParaRPr sz="1400" b="0" i="0" u="none" strike="noStrike" cap="none">
              <a:solidFill>
                <a:srgbClr val="4A86E8"/>
              </a:solidFill>
              <a:latin typeface="Arial"/>
              <a:ea typeface="Arial"/>
              <a:cs typeface="Arial"/>
              <a:sym typeface="Arial"/>
            </a:endParaRPr>
          </a:p>
        </p:txBody>
      </p:sp>
      <p:sp>
        <p:nvSpPr>
          <p:cNvPr id="230" name="Google Shape;230;p33"/>
          <p:cNvSpPr txBox="1"/>
          <p:nvPr/>
        </p:nvSpPr>
        <p:spPr>
          <a:xfrm>
            <a:off x="5196575" y="1480000"/>
            <a:ext cx="18540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ru" sz="1400" b="0" i="0" u="none" strike="noStrike" cap="none">
                <a:solidFill>
                  <a:srgbClr val="4A86E8"/>
                </a:solidFill>
                <a:latin typeface="Arial"/>
                <a:ea typeface="Arial"/>
                <a:cs typeface="Arial"/>
                <a:sym typeface="Arial"/>
              </a:rPr>
              <a:t>алкендерге сай</a:t>
            </a:r>
            <a:endParaRPr sz="1400" b="0" i="0" u="none" strike="noStrike" cap="none">
              <a:solidFill>
                <a:srgbClr val="4A86E8"/>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4"/>
          <p:cNvSpPr txBox="1">
            <a:spLocks noGrp="1"/>
          </p:cNvSpPr>
          <p:nvPr>
            <p:ph type="title"/>
          </p:nvPr>
        </p:nvSpPr>
        <p:spPr>
          <a:xfrm>
            <a:off x="311700" y="16327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ru" sz="2600"/>
              <a:t> </a:t>
            </a:r>
            <a:r>
              <a:rPr lang="ru" sz="2600">
                <a:highlight>
                  <a:srgbClr val="EAD1DC"/>
                </a:highlight>
              </a:rPr>
              <a:t>Берілген үш түрді есте сақтау маңызды</a:t>
            </a:r>
            <a:endParaRPr sz="2600">
              <a:highlight>
                <a:srgbClr val="EAD1DC"/>
              </a:highlight>
              <a:latin typeface="Book Antiqua"/>
              <a:ea typeface="Book Antiqua"/>
              <a:cs typeface="Book Antiqua"/>
              <a:sym typeface="Book Antiqua"/>
            </a:endParaRPr>
          </a:p>
        </p:txBody>
      </p:sp>
      <p:pic>
        <p:nvPicPr>
          <p:cNvPr id="236" name="Google Shape;236;p34" descr="Картинки по запросу shape of molecules"/>
          <p:cNvPicPr preferRelativeResize="0"/>
          <p:nvPr/>
        </p:nvPicPr>
        <p:blipFill rotWithShape="1">
          <a:blip r:embed="rId3">
            <a:alphaModFix/>
          </a:blip>
          <a:srcRect r="27541" b="56167"/>
          <a:stretch/>
        </p:blipFill>
        <p:spPr>
          <a:xfrm>
            <a:off x="1587900" y="1520201"/>
            <a:ext cx="5989173" cy="1989675"/>
          </a:xfrm>
          <a:prstGeom prst="rect">
            <a:avLst/>
          </a:prstGeom>
          <a:noFill/>
          <a:ln>
            <a:noFill/>
          </a:ln>
        </p:spPr>
      </p:pic>
      <p:sp>
        <p:nvSpPr>
          <p:cNvPr id="237" name="Google Shape;237;p34"/>
          <p:cNvSpPr txBox="1"/>
          <p:nvPr/>
        </p:nvSpPr>
        <p:spPr>
          <a:xfrm>
            <a:off x="1033850" y="3477175"/>
            <a:ext cx="2230800" cy="300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ru" sz="2400" b="0" i="0" u="none" strike="noStrike" cap="none">
                <a:solidFill>
                  <a:srgbClr val="000000"/>
                </a:solidFill>
                <a:latin typeface="Arial"/>
                <a:ea typeface="Arial"/>
                <a:cs typeface="Arial"/>
                <a:sym typeface="Arial"/>
              </a:rPr>
              <a:t>алкандарға сай</a:t>
            </a:r>
            <a:endParaRPr sz="2400" b="0" i="0" u="none" strike="noStrike" cap="none">
              <a:solidFill>
                <a:srgbClr val="000000"/>
              </a:solidFill>
              <a:latin typeface="Arial"/>
              <a:ea typeface="Arial"/>
              <a:cs typeface="Arial"/>
              <a:sym typeface="Arial"/>
            </a:endParaRPr>
          </a:p>
        </p:txBody>
      </p:sp>
      <p:sp>
        <p:nvSpPr>
          <p:cNvPr id="238" name="Google Shape;238;p34"/>
          <p:cNvSpPr txBox="1"/>
          <p:nvPr/>
        </p:nvSpPr>
        <p:spPr>
          <a:xfrm>
            <a:off x="3272038" y="3516475"/>
            <a:ext cx="2279400" cy="57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ru" sz="2400" b="0" i="0" u="none" strike="noStrike" cap="none">
                <a:solidFill>
                  <a:srgbClr val="000000"/>
                </a:solidFill>
                <a:latin typeface="Arial"/>
                <a:ea typeface="Arial"/>
                <a:cs typeface="Arial"/>
                <a:sym typeface="Arial"/>
              </a:rPr>
              <a:t>алкиндерге сай</a:t>
            </a:r>
            <a:endParaRPr sz="2400" b="0" i="0" u="none" strike="noStrike" cap="none">
              <a:solidFill>
                <a:srgbClr val="000000"/>
              </a:solidFill>
              <a:latin typeface="Arial"/>
              <a:ea typeface="Arial"/>
              <a:cs typeface="Arial"/>
              <a:sym typeface="Arial"/>
            </a:endParaRPr>
          </a:p>
        </p:txBody>
      </p:sp>
      <p:sp>
        <p:nvSpPr>
          <p:cNvPr id="239" name="Google Shape;239;p34"/>
          <p:cNvSpPr txBox="1"/>
          <p:nvPr/>
        </p:nvSpPr>
        <p:spPr>
          <a:xfrm>
            <a:off x="5593850" y="3486450"/>
            <a:ext cx="2230800" cy="57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ru" sz="2400" b="0" i="0" u="none" strike="noStrike" cap="none">
                <a:solidFill>
                  <a:srgbClr val="000000"/>
                </a:solidFill>
                <a:latin typeface="Arial"/>
                <a:ea typeface="Arial"/>
                <a:cs typeface="Arial"/>
                <a:sym typeface="Arial"/>
              </a:rPr>
              <a:t>алкендерге сай</a:t>
            </a:r>
            <a:endParaRPr sz="2400" b="0" i="0" u="none" strike="noStrike" cap="none">
              <a:solidFill>
                <a:srgbClr val="000000"/>
              </a:solidFill>
              <a:latin typeface="Arial"/>
              <a:ea typeface="Arial"/>
              <a:cs typeface="Arial"/>
              <a:sym typeface="Arial"/>
            </a:endParaRPr>
          </a:p>
        </p:txBody>
      </p:sp>
      <p:pic>
        <p:nvPicPr>
          <p:cNvPr id="240" name="Google Shape;240;p34" descr="Картинки по запросу shape of molecules"/>
          <p:cNvPicPr preferRelativeResize="0"/>
          <p:nvPr/>
        </p:nvPicPr>
        <p:blipFill rotWithShape="1">
          <a:blip r:embed="rId3">
            <a:alphaModFix/>
          </a:blip>
          <a:srcRect l="977" t="41788" r="72356" b="11726"/>
          <a:stretch/>
        </p:blipFill>
        <p:spPr>
          <a:xfrm>
            <a:off x="1282675" y="1402100"/>
            <a:ext cx="2078399" cy="19896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5"/>
          <p:cNvSpPr txBox="1">
            <a:spLocks noGrp="1"/>
          </p:cNvSpPr>
          <p:nvPr>
            <p:ph type="body" idx="1"/>
          </p:nvPr>
        </p:nvSpPr>
        <p:spPr>
          <a:xfrm>
            <a:off x="398450" y="594750"/>
            <a:ext cx="8520600" cy="37626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1"/>
              </a:buClr>
              <a:buSzPts val="1800"/>
              <a:buFont typeface="Book Antiqua"/>
              <a:buChar char="❖"/>
            </a:pPr>
            <a:r>
              <a:rPr lang="ru">
                <a:solidFill>
                  <a:schemeClr val="dk1"/>
                </a:solidFill>
                <a:highlight>
                  <a:srgbClr val="FFFFFF"/>
                </a:highlight>
                <a:latin typeface="Book Antiqua"/>
                <a:ea typeface="Book Antiqua"/>
                <a:cs typeface="Book Antiqua"/>
                <a:sym typeface="Book Antiqua"/>
              </a:rPr>
              <a:t>Алкандардың </a:t>
            </a:r>
            <a:r>
              <a:rPr lang="ru">
                <a:solidFill>
                  <a:schemeClr val="dk1"/>
                </a:solidFill>
                <a:highlight>
                  <a:schemeClr val="lt1"/>
                </a:highlight>
                <a:latin typeface="Book Antiqua"/>
                <a:ea typeface="Book Antiqua"/>
                <a:cs typeface="Book Antiqua"/>
                <a:sym typeface="Book Antiqua"/>
              </a:rPr>
              <a:t>формуласы</a:t>
            </a:r>
            <a:r>
              <a:rPr lang="ru">
                <a:solidFill>
                  <a:schemeClr val="dk1"/>
                </a:solidFill>
                <a:highlight>
                  <a:srgbClr val="FFFFFF"/>
                </a:highlight>
                <a:latin typeface="Book Antiqua"/>
                <a:ea typeface="Book Antiqua"/>
                <a:cs typeface="Book Antiqua"/>
                <a:sym typeface="Book Antiqua"/>
              </a:rPr>
              <a:t>  </a:t>
            </a:r>
            <a:r>
              <a:rPr lang="ru">
                <a:solidFill>
                  <a:schemeClr val="dk1"/>
                </a:solidFill>
                <a:highlight>
                  <a:srgbClr val="EAD1DC"/>
                </a:highlight>
                <a:latin typeface="Book Antiqua"/>
                <a:ea typeface="Book Antiqua"/>
                <a:cs typeface="Book Antiqua"/>
                <a:sym typeface="Book Antiqua"/>
              </a:rPr>
              <a:t>C</a:t>
            </a:r>
            <a:r>
              <a:rPr lang="ru" baseline="-25000">
                <a:solidFill>
                  <a:schemeClr val="dk1"/>
                </a:solidFill>
                <a:highlight>
                  <a:srgbClr val="EAD1DC"/>
                </a:highlight>
                <a:latin typeface="Book Antiqua"/>
                <a:ea typeface="Book Antiqua"/>
                <a:cs typeface="Book Antiqua"/>
                <a:sym typeface="Book Antiqua"/>
              </a:rPr>
              <a:t>n</a:t>
            </a:r>
            <a:r>
              <a:rPr lang="ru">
                <a:solidFill>
                  <a:schemeClr val="dk1"/>
                </a:solidFill>
                <a:highlight>
                  <a:srgbClr val="EAD1DC"/>
                </a:highlight>
                <a:latin typeface="Book Antiqua"/>
                <a:ea typeface="Book Antiqua"/>
                <a:cs typeface="Book Antiqua"/>
                <a:sym typeface="Book Antiqua"/>
              </a:rPr>
              <a:t>H</a:t>
            </a:r>
            <a:r>
              <a:rPr lang="ru" baseline="-25000">
                <a:solidFill>
                  <a:schemeClr val="dk1"/>
                </a:solidFill>
                <a:highlight>
                  <a:srgbClr val="EAD1DC"/>
                </a:highlight>
                <a:latin typeface="Book Antiqua"/>
                <a:ea typeface="Book Antiqua"/>
                <a:cs typeface="Book Antiqua"/>
                <a:sym typeface="Book Antiqua"/>
              </a:rPr>
              <a:t>2n+2</a:t>
            </a:r>
            <a:r>
              <a:rPr lang="ru" baseline="-25000">
                <a:solidFill>
                  <a:schemeClr val="dk1"/>
                </a:solidFill>
                <a:highlight>
                  <a:srgbClr val="FFFFFF"/>
                </a:highlight>
                <a:latin typeface="Book Antiqua"/>
                <a:ea typeface="Book Antiqua"/>
                <a:cs typeface="Book Antiqua"/>
                <a:sym typeface="Book Antiqua"/>
              </a:rPr>
              <a:t> </a:t>
            </a:r>
            <a:endParaRPr baseline="-25000">
              <a:solidFill>
                <a:schemeClr val="dk1"/>
              </a:solidFill>
              <a:highlight>
                <a:srgbClr val="FFFFFF"/>
              </a:highlight>
              <a:latin typeface="Book Antiqua"/>
              <a:ea typeface="Book Antiqua"/>
              <a:cs typeface="Book Antiqua"/>
              <a:sym typeface="Book Antiqua"/>
            </a:endParaRPr>
          </a:p>
          <a:p>
            <a:pPr marL="457200" lvl="0" indent="-342900" algn="l" rtl="0">
              <a:lnSpc>
                <a:spcPct val="115000"/>
              </a:lnSpc>
              <a:spcBef>
                <a:spcPts val="0"/>
              </a:spcBef>
              <a:spcAft>
                <a:spcPts val="0"/>
              </a:spcAft>
              <a:buClr>
                <a:schemeClr val="dk1"/>
              </a:buClr>
              <a:buSzPts val="1800"/>
              <a:buFont typeface="Book Antiqua"/>
              <a:buChar char="❖"/>
            </a:pPr>
            <a:r>
              <a:rPr lang="ru">
                <a:solidFill>
                  <a:schemeClr val="dk1"/>
                </a:solidFill>
                <a:highlight>
                  <a:srgbClr val="FFFFFF"/>
                </a:highlight>
                <a:latin typeface="Book Antiqua"/>
                <a:ea typeface="Book Antiqua"/>
                <a:cs typeface="Book Antiqua"/>
                <a:sym typeface="Book Antiqua"/>
              </a:rPr>
              <a:t>Алкандар бөлме температурасында газ, сұйық немесе қатты заттар күйінде бола алады. </a:t>
            </a:r>
            <a:endParaRPr>
              <a:solidFill>
                <a:schemeClr val="dk1"/>
              </a:solidFill>
              <a:highlight>
                <a:srgbClr val="FFFFFF"/>
              </a:highlight>
              <a:latin typeface="Book Antiqua"/>
              <a:ea typeface="Book Antiqua"/>
              <a:cs typeface="Book Antiqua"/>
              <a:sym typeface="Book Antiqua"/>
            </a:endParaRPr>
          </a:p>
          <a:p>
            <a:pPr marL="457200" lvl="0" indent="-342900" algn="l" rtl="0">
              <a:lnSpc>
                <a:spcPct val="115000"/>
              </a:lnSpc>
              <a:spcBef>
                <a:spcPts val="0"/>
              </a:spcBef>
              <a:spcAft>
                <a:spcPts val="0"/>
              </a:spcAft>
              <a:buClr>
                <a:schemeClr val="dk1"/>
              </a:buClr>
              <a:buSzPts val="1800"/>
              <a:buFont typeface="Book Antiqua"/>
              <a:buChar char="❖"/>
            </a:pPr>
            <a:r>
              <a:rPr lang="ru">
                <a:solidFill>
                  <a:schemeClr val="dk1"/>
                </a:solidFill>
                <a:highlight>
                  <a:srgbClr val="FFFFFF"/>
                </a:highlight>
                <a:latin typeface="Book Antiqua"/>
                <a:ea typeface="Book Antiqua"/>
                <a:cs typeface="Book Antiqua"/>
                <a:sym typeface="Book Antiqua"/>
              </a:rPr>
              <a:t>Алкандар: метан, этан, пропан, бутан және неопентан - газдар;</a:t>
            </a:r>
            <a:endParaRPr>
              <a:solidFill>
                <a:schemeClr val="dk1"/>
              </a:solidFill>
              <a:highlight>
                <a:srgbClr val="FFFFFF"/>
              </a:highlight>
              <a:latin typeface="Book Antiqua"/>
              <a:ea typeface="Book Antiqua"/>
              <a:cs typeface="Book Antiqua"/>
              <a:sym typeface="Book Antiqua"/>
            </a:endParaRPr>
          </a:p>
          <a:p>
            <a:pPr marL="457200" lvl="0" indent="-342900" algn="l" rtl="0">
              <a:lnSpc>
                <a:spcPct val="115000"/>
              </a:lnSpc>
              <a:spcBef>
                <a:spcPts val="0"/>
              </a:spcBef>
              <a:spcAft>
                <a:spcPts val="0"/>
              </a:spcAft>
              <a:buClr>
                <a:schemeClr val="dk1"/>
              </a:buClr>
              <a:buSzPts val="1800"/>
              <a:buFont typeface="Book Antiqua"/>
              <a:buChar char="❖"/>
            </a:pPr>
            <a:r>
              <a:rPr lang="ru">
                <a:solidFill>
                  <a:schemeClr val="dk1"/>
                </a:solidFill>
                <a:highlight>
                  <a:schemeClr val="lt1"/>
                </a:highlight>
                <a:latin typeface="Book Antiqua"/>
                <a:ea typeface="Book Antiqua"/>
                <a:cs typeface="Book Antiqua"/>
                <a:sym typeface="Book Antiqua"/>
              </a:rPr>
              <a:t>Пентаннан гексадеканға дейінгі </a:t>
            </a:r>
            <a:r>
              <a:rPr lang="ru">
                <a:solidFill>
                  <a:schemeClr val="dk1"/>
                </a:solidFill>
                <a:highlight>
                  <a:srgbClr val="FFFFFF"/>
                </a:highlight>
                <a:latin typeface="Book Antiqua"/>
                <a:ea typeface="Book Antiqua"/>
                <a:cs typeface="Book Antiqua"/>
                <a:sym typeface="Book Antiqua"/>
              </a:rPr>
              <a:t>алкандар сұйықтық болып келеді;</a:t>
            </a:r>
            <a:endParaRPr>
              <a:solidFill>
                <a:schemeClr val="dk1"/>
              </a:solidFill>
              <a:highlight>
                <a:srgbClr val="FFFFFF"/>
              </a:highlight>
              <a:latin typeface="Book Antiqua"/>
              <a:ea typeface="Book Antiqua"/>
              <a:cs typeface="Book Antiqua"/>
              <a:sym typeface="Book Antiqua"/>
            </a:endParaRPr>
          </a:p>
          <a:p>
            <a:pPr marL="457200" lvl="0" indent="-342900" algn="l" rtl="0">
              <a:lnSpc>
                <a:spcPct val="115000"/>
              </a:lnSpc>
              <a:spcBef>
                <a:spcPts val="0"/>
              </a:spcBef>
              <a:spcAft>
                <a:spcPts val="0"/>
              </a:spcAft>
              <a:buClr>
                <a:schemeClr val="dk1"/>
              </a:buClr>
              <a:buSzPts val="1800"/>
              <a:buFont typeface="Book Antiqua"/>
              <a:buChar char="❖"/>
            </a:pPr>
            <a:r>
              <a:rPr lang="ru">
                <a:solidFill>
                  <a:schemeClr val="dk1"/>
                </a:solidFill>
                <a:highlight>
                  <a:schemeClr val="lt1"/>
                </a:highlight>
                <a:latin typeface="Book Antiqua"/>
                <a:ea typeface="Book Antiqua"/>
                <a:cs typeface="Book Antiqua"/>
                <a:sym typeface="Book Antiqua"/>
              </a:rPr>
              <a:t>Гексадеканнан ірі </a:t>
            </a:r>
            <a:r>
              <a:rPr lang="ru">
                <a:solidFill>
                  <a:schemeClr val="dk1"/>
                </a:solidFill>
                <a:highlight>
                  <a:srgbClr val="FFFFFF"/>
                </a:highlight>
                <a:latin typeface="Book Antiqua"/>
                <a:ea typeface="Book Antiqua"/>
                <a:cs typeface="Book Antiqua"/>
                <a:sym typeface="Book Antiqua"/>
              </a:rPr>
              <a:t>гомологтар - қатты заттар.</a:t>
            </a:r>
            <a:endParaRPr>
              <a:solidFill>
                <a:schemeClr val="dk1"/>
              </a:solidFill>
              <a:highlight>
                <a:srgbClr val="FFFFFF"/>
              </a:highlight>
              <a:latin typeface="Book Antiqua"/>
              <a:ea typeface="Book Antiqua"/>
              <a:cs typeface="Book Antiqua"/>
              <a:sym typeface="Book Antiqua"/>
            </a:endParaRPr>
          </a:p>
          <a:p>
            <a:pPr marL="457200" lvl="0" indent="-342900" algn="l" rtl="0">
              <a:lnSpc>
                <a:spcPct val="115000"/>
              </a:lnSpc>
              <a:spcBef>
                <a:spcPts val="0"/>
              </a:spcBef>
              <a:spcAft>
                <a:spcPts val="0"/>
              </a:spcAft>
              <a:buClr>
                <a:schemeClr val="dk1"/>
              </a:buClr>
              <a:buSzPts val="1800"/>
              <a:buFont typeface="Book Antiqua"/>
              <a:buChar char="❖"/>
            </a:pPr>
            <a:r>
              <a:rPr lang="ru">
                <a:solidFill>
                  <a:schemeClr val="dk1"/>
                </a:solidFill>
                <a:highlight>
                  <a:srgbClr val="FFFFFF"/>
                </a:highlight>
                <a:latin typeface="Book Antiqua"/>
                <a:ea typeface="Book Antiqua"/>
                <a:cs typeface="Book Antiqua"/>
                <a:sym typeface="Book Antiqua"/>
              </a:rPr>
              <a:t>Қатты алкандар, әдетте, жұмсақ, балқу температуралары төмен.</a:t>
            </a:r>
            <a:endParaRPr>
              <a:solidFill>
                <a:schemeClr val="dk1"/>
              </a:solidFill>
              <a:highlight>
                <a:srgbClr val="FFFFFF"/>
              </a:highlight>
              <a:latin typeface="Book Antiqua"/>
              <a:ea typeface="Book Antiqua"/>
              <a:cs typeface="Book Antiqua"/>
              <a:sym typeface="Book Antiqua"/>
            </a:endParaRPr>
          </a:p>
          <a:p>
            <a:pPr marL="457200" lvl="0" indent="-342900" algn="l" rtl="0">
              <a:lnSpc>
                <a:spcPct val="115000"/>
              </a:lnSpc>
              <a:spcBef>
                <a:spcPts val="0"/>
              </a:spcBef>
              <a:spcAft>
                <a:spcPts val="0"/>
              </a:spcAft>
              <a:buClr>
                <a:schemeClr val="dk1"/>
              </a:buClr>
              <a:buSzPts val="1800"/>
              <a:buFont typeface="Book Antiqua"/>
              <a:buChar char="❖"/>
            </a:pPr>
            <a:r>
              <a:rPr lang="ru">
                <a:solidFill>
                  <a:schemeClr val="dk1"/>
                </a:solidFill>
                <a:highlight>
                  <a:srgbClr val="FFFFFF"/>
                </a:highlight>
                <a:latin typeface="Book Antiqua"/>
                <a:ea typeface="Book Antiqua"/>
                <a:cs typeface="Book Antiqua"/>
                <a:sym typeface="Book Antiqua"/>
              </a:rPr>
              <a:t>Алкандар полярсыз және сәйкесінше суда мүлдем ерімейді.</a:t>
            </a:r>
            <a:endParaRPr>
              <a:solidFill>
                <a:schemeClr val="dk1"/>
              </a:solidFill>
              <a:highlight>
                <a:srgbClr val="FFFFFF"/>
              </a:highlight>
              <a:latin typeface="Book Antiqua"/>
              <a:ea typeface="Book Antiqua"/>
              <a:cs typeface="Book Antiqua"/>
              <a:sym typeface="Book Antiqua"/>
            </a:endParaRPr>
          </a:p>
          <a:p>
            <a:pPr marL="457200" lvl="0" indent="-342900" algn="l" rtl="0">
              <a:lnSpc>
                <a:spcPct val="115000"/>
              </a:lnSpc>
              <a:spcBef>
                <a:spcPts val="0"/>
              </a:spcBef>
              <a:spcAft>
                <a:spcPts val="0"/>
              </a:spcAft>
              <a:buClr>
                <a:schemeClr val="dk1"/>
              </a:buClr>
              <a:buSzPts val="1800"/>
              <a:buFont typeface="Book Antiqua"/>
              <a:buChar char="❖"/>
            </a:pPr>
            <a:r>
              <a:rPr lang="ru">
                <a:solidFill>
                  <a:schemeClr val="dk1"/>
                </a:solidFill>
                <a:highlight>
                  <a:srgbClr val="FFFFFF"/>
                </a:highlight>
                <a:latin typeface="Book Antiqua"/>
                <a:ea typeface="Book Antiqua"/>
                <a:cs typeface="Book Antiqua"/>
                <a:sym typeface="Book Antiqua"/>
              </a:rPr>
              <a:t>Барлық орбиталдары sp3  гибридтелген </a:t>
            </a:r>
            <a:endParaRPr>
              <a:solidFill>
                <a:schemeClr val="dk1"/>
              </a:solidFill>
              <a:highlight>
                <a:srgbClr val="FFFFFF"/>
              </a:highlight>
              <a:latin typeface="Book Antiqua"/>
              <a:ea typeface="Book Antiqua"/>
              <a:cs typeface="Book Antiqua"/>
              <a:sym typeface="Book Antiqua"/>
            </a:endParaRPr>
          </a:p>
        </p:txBody>
      </p:sp>
      <p:sp>
        <p:nvSpPr>
          <p:cNvPr id="246" name="Google Shape;246;p35"/>
          <p:cNvSpPr txBox="1">
            <a:spLocks noGrp="1"/>
          </p:cNvSpPr>
          <p:nvPr>
            <p:ph type="title"/>
          </p:nvPr>
        </p:nvSpPr>
        <p:spPr>
          <a:xfrm>
            <a:off x="187775" y="11037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ru" sz="2400">
                <a:highlight>
                  <a:srgbClr val="EAD1DC"/>
                </a:highlight>
                <a:latin typeface="Book Antiqua"/>
                <a:ea typeface="Book Antiqua"/>
                <a:cs typeface="Book Antiqua"/>
                <a:sym typeface="Book Antiqua"/>
              </a:rPr>
              <a:t>Алкандар</a:t>
            </a:r>
            <a:endParaRPr sz="2400">
              <a:highlight>
                <a:srgbClr val="EAD1DC"/>
              </a:highlight>
              <a:latin typeface="Book Antiqua"/>
              <a:ea typeface="Book Antiqua"/>
              <a:cs typeface="Book Antiqua"/>
              <a:sym typeface="Book Antiqua"/>
            </a:endParaRPr>
          </a:p>
        </p:txBody>
      </p:sp>
      <p:pic>
        <p:nvPicPr>
          <p:cNvPr id="247" name="Google Shape;247;p35" descr="Картинки по запросу candle"/>
          <p:cNvPicPr preferRelativeResize="0"/>
          <p:nvPr/>
        </p:nvPicPr>
        <p:blipFill rotWithShape="1">
          <a:blip r:embed="rId3">
            <a:alphaModFix/>
          </a:blip>
          <a:srcRect/>
          <a:stretch/>
        </p:blipFill>
        <p:spPr>
          <a:xfrm>
            <a:off x="6692750" y="3383550"/>
            <a:ext cx="2451250" cy="17599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8"/>
          <p:cNvSpPr txBox="1">
            <a:spLocks noGrp="1"/>
          </p:cNvSpPr>
          <p:nvPr>
            <p:ph type="ctrTitle"/>
          </p:nvPr>
        </p:nvSpPr>
        <p:spPr>
          <a:xfrm>
            <a:off x="311700" y="337025"/>
            <a:ext cx="8520600" cy="9639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Clr>
                <a:schemeClr val="dk1"/>
              </a:buClr>
              <a:buSzPts val="1100"/>
              <a:buFont typeface="Arial"/>
              <a:buNone/>
            </a:pPr>
            <a:r>
              <a:rPr lang="ru" sz="2800"/>
              <a:t>Оқытушылар</a:t>
            </a:r>
            <a:endParaRPr sz="2800">
              <a:solidFill>
                <a:srgbClr val="000000"/>
              </a:solidFill>
            </a:endParaRPr>
          </a:p>
          <a:p>
            <a:pPr marL="0" lvl="0" indent="0" algn="ctr" rtl="0">
              <a:lnSpc>
                <a:spcPct val="100000"/>
              </a:lnSpc>
              <a:spcBef>
                <a:spcPts val="0"/>
              </a:spcBef>
              <a:spcAft>
                <a:spcPts val="0"/>
              </a:spcAft>
              <a:buSzPts val="5200"/>
              <a:buNone/>
            </a:pPr>
            <a:endParaRPr sz="2800">
              <a:solidFill>
                <a:schemeClr val="dk2"/>
              </a:solidFill>
            </a:endParaRPr>
          </a:p>
        </p:txBody>
      </p:sp>
      <p:sp>
        <p:nvSpPr>
          <p:cNvPr id="73" name="Google Shape;73;p18"/>
          <p:cNvSpPr txBox="1">
            <a:spLocks noGrp="1"/>
          </p:cNvSpPr>
          <p:nvPr>
            <p:ph type="subTitle" idx="1"/>
          </p:nvPr>
        </p:nvSpPr>
        <p:spPr>
          <a:xfrm>
            <a:off x="311700" y="1063425"/>
            <a:ext cx="8520600" cy="3582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ru">
                <a:solidFill>
                  <a:schemeClr val="dk1"/>
                </a:solidFill>
              </a:rPr>
              <a:t>Гульназ Сейтимова, PhD, Chemistry</a:t>
            </a:r>
            <a:endParaRPr>
              <a:solidFill>
                <a:schemeClr val="dk1"/>
              </a:solidFill>
            </a:endParaRPr>
          </a:p>
          <a:p>
            <a:pPr marL="0" lvl="0" indent="0" algn="ctr" rtl="0">
              <a:lnSpc>
                <a:spcPct val="100000"/>
              </a:lnSpc>
              <a:spcBef>
                <a:spcPts val="0"/>
              </a:spcBef>
              <a:spcAft>
                <a:spcPts val="0"/>
              </a:spcAft>
              <a:buClr>
                <a:schemeClr val="dk1"/>
              </a:buClr>
              <a:buSzPts val="1100"/>
              <a:buFont typeface="Arial"/>
              <a:buNone/>
            </a:pPr>
            <a:endParaRPr>
              <a:solidFill>
                <a:schemeClr val="dk1"/>
              </a:solidFill>
            </a:endParaRPr>
          </a:p>
          <a:p>
            <a:pPr marL="0" lvl="0" indent="0" algn="ctr" rtl="0">
              <a:lnSpc>
                <a:spcPct val="100000"/>
              </a:lnSpc>
              <a:spcBef>
                <a:spcPts val="0"/>
              </a:spcBef>
              <a:spcAft>
                <a:spcPts val="0"/>
              </a:spcAft>
              <a:buClr>
                <a:schemeClr val="dk1"/>
              </a:buClr>
              <a:buSzPts val="1100"/>
              <a:buFont typeface="Arial"/>
              <a:buNone/>
            </a:pPr>
            <a:r>
              <a:rPr lang="ru">
                <a:solidFill>
                  <a:schemeClr val="dk1"/>
                </a:solidFill>
              </a:rPr>
              <a:t>Батес Кудайбергенова, PhD, Chemistry</a:t>
            </a:r>
            <a:endParaRPr>
              <a:solidFill>
                <a:schemeClr val="dk1"/>
              </a:solidFill>
            </a:endParaRPr>
          </a:p>
          <a:p>
            <a:pPr marL="0" lvl="0" indent="0" algn="ctr" rtl="0">
              <a:lnSpc>
                <a:spcPct val="100000"/>
              </a:lnSpc>
              <a:spcBef>
                <a:spcPts val="0"/>
              </a:spcBef>
              <a:spcAft>
                <a:spcPts val="0"/>
              </a:spcAft>
              <a:buClr>
                <a:schemeClr val="dk1"/>
              </a:buClr>
              <a:buSzPts val="1100"/>
              <a:buFont typeface="Arial"/>
              <a:buNone/>
            </a:pPr>
            <a:endParaRPr>
              <a:solidFill>
                <a:schemeClr val="dk1"/>
              </a:solidFill>
            </a:endParaRPr>
          </a:p>
          <a:p>
            <a:pPr marL="0" lvl="0" indent="0" algn="ctr" rtl="0">
              <a:lnSpc>
                <a:spcPct val="100000"/>
              </a:lnSpc>
              <a:spcBef>
                <a:spcPts val="0"/>
              </a:spcBef>
              <a:spcAft>
                <a:spcPts val="0"/>
              </a:spcAft>
              <a:buClr>
                <a:schemeClr val="dk1"/>
              </a:buClr>
              <a:buSzPts val="1100"/>
              <a:buFont typeface="Arial"/>
              <a:buNone/>
            </a:pPr>
            <a:r>
              <a:rPr lang="ru">
                <a:solidFill>
                  <a:schemeClr val="dk1"/>
                </a:solidFill>
              </a:rPr>
              <a:t>Диас Тастанбеков, MSc, Chemistry</a:t>
            </a:r>
            <a:endParaRPr/>
          </a:p>
          <a:p>
            <a:pPr marL="0" lvl="0" indent="0" algn="ctr" rtl="0">
              <a:lnSpc>
                <a:spcPct val="100000"/>
              </a:lnSpc>
              <a:spcBef>
                <a:spcPts val="0"/>
              </a:spcBef>
              <a:spcAft>
                <a:spcPts val="0"/>
              </a:spcAft>
              <a:buClr>
                <a:schemeClr val="dk1"/>
              </a:buClr>
              <a:buSzPts val="1100"/>
              <a:buFont typeface="Arial"/>
              <a:buNone/>
            </a:pPr>
            <a:endParaRPr>
              <a:solidFill>
                <a:srgbClr val="0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6"/>
          <p:cNvSpPr txBox="1">
            <a:spLocks noGrp="1"/>
          </p:cNvSpPr>
          <p:nvPr>
            <p:ph type="title" idx="4294967295"/>
          </p:nvPr>
        </p:nvSpPr>
        <p:spPr>
          <a:xfrm>
            <a:off x="379450" y="103927"/>
            <a:ext cx="8637600" cy="428700"/>
          </a:xfrm>
          <a:prstGeom prst="rect">
            <a:avLst/>
          </a:prstGeom>
          <a:noFill/>
          <a:ln>
            <a:noFill/>
          </a:ln>
        </p:spPr>
        <p:txBody>
          <a:bodyPr spcFirstLastPara="1" wrap="square" lIns="45700" tIns="0" rIns="45700" bIns="0" anchor="b" anchorCtr="0">
            <a:noAutofit/>
          </a:bodyPr>
          <a:lstStyle/>
          <a:p>
            <a:pPr marL="0" marR="0" lvl="0" indent="0" algn="ctr" rtl="0">
              <a:lnSpc>
                <a:spcPct val="100000"/>
              </a:lnSpc>
              <a:spcBef>
                <a:spcPts val="0"/>
              </a:spcBef>
              <a:spcAft>
                <a:spcPts val="0"/>
              </a:spcAft>
              <a:buClr>
                <a:schemeClr val="accent2"/>
              </a:buClr>
              <a:buSzPts val="2880"/>
              <a:buFont typeface="Arial"/>
              <a:buNone/>
            </a:pPr>
            <a:r>
              <a:rPr lang="ru" sz="2600">
                <a:solidFill>
                  <a:srgbClr val="000000"/>
                </a:solidFill>
                <a:latin typeface="Book Antiqua"/>
                <a:ea typeface="Book Antiqua"/>
                <a:cs typeface="Book Antiqua"/>
                <a:sym typeface="Book Antiqua"/>
              </a:rPr>
              <a:t>Алкандардың алынуы</a:t>
            </a:r>
            <a:endParaRPr sz="2600" b="0">
              <a:solidFill>
                <a:srgbClr val="000000"/>
              </a:solidFill>
              <a:latin typeface="Book Antiqua"/>
              <a:ea typeface="Book Antiqua"/>
              <a:cs typeface="Book Antiqua"/>
              <a:sym typeface="Book Antiqua"/>
            </a:endParaRPr>
          </a:p>
        </p:txBody>
      </p:sp>
      <p:sp>
        <p:nvSpPr>
          <p:cNvPr id="253" name="Google Shape;253;p36"/>
          <p:cNvSpPr txBox="1"/>
          <p:nvPr/>
        </p:nvSpPr>
        <p:spPr>
          <a:xfrm>
            <a:off x="179500" y="685050"/>
            <a:ext cx="8637600" cy="1454400"/>
          </a:xfrm>
          <a:prstGeom prst="rect">
            <a:avLst/>
          </a:prstGeom>
          <a:no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chemeClr val="dk1"/>
              </a:buClr>
              <a:buSzPts val="2400"/>
              <a:buFont typeface="Times New Roman"/>
              <a:buNone/>
            </a:pPr>
            <a:r>
              <a:rPr lang="ru" sz="1700" b="1" i="0" u="none" strike="noStrike" cap="none">
                <a:solidFill>
                  <a:srgbClr val="000000"/>
                </a:solidFill>
                <a:latin typeface="Book Antiqua"/>
                <a:ea typeface="Book Antiqua"/>
                <a:cs typeface="Book Antiqua"/>
                <a:sym typeface="Book Antiqua"/>
              </a:rPr>
              <a:t>1. Көміртегі (II) оксидінің гидратациясы. </a:t>
            </a:r>
            <a:r>
              <a:rPr lang="ru" sz="1700" b="0" i="0" u="none" strike="noStrike" cap="none">
                <a:solidFill>
                  <a:srgbClr val="000000"/>
                </a:solidFill>
                <a:highlight>
                  <a:srgbClr val="FFFFFF"/>
                </a:highlight>
                <a:latin typeface="Book Antiqua"/>
                <a:ea typeface="Book Antiqua"/>
                <a:cs typeface="Book Antiqua"/>
                <a:sym typeface="Book Antiqua"/>
              </a:rPr>
              <a:t>CO және H2 (синтез газы) қоспасын 180-300 ° С температурада қыздырады. Бұл реакцияда катализаторлар Fe және Co болып табылады. Нәтижесінде </a:t>
            </a:r>
            <a:r>
              <a:rPr lang="ru" sz="1700" b="0" i="1" u="none" strike="noStrike" cap="none">
                <a:solidFill>
                  <a:srgbClr val="000000"/>
                </a:solidFill>
                <a:highlight>
                  <a:srgbClr val="FFFFFF"/>
                </a:highlight>
                <a:latin typeface="Book Antiqua"/>
                <a:ea typeface="Book Antiqua"/>
                <a:cs typeface="Book Antiqua"/>
                <a:sym typeface="Book Antiqua"/>
              </a:rPr>
              <a:t>н</a:t>
            </a:r>
            <a:r>
              <a:rPr lang="ru" sz="1700" b="0" i="0" u="none" strike="noStrike" cap="none">
                <a:solidFill>
                  <a:srgbClr val="000000"/>
                </a:solidFill>
                <a:highlight>
                  <a:srgbClr val="FFFFFF"/>
                </a:highlight>
                <a:latin typeface="Book Antiqua"/>
                <a:ea typeface="Book Antiqua"/>
                <a:cs typeface="Book Antiqua"/>
                <a:sym typeface="Book Antiqua"/>
              </a:rPr>
              <a:t>-алкандардың қоспасы пайда болады.</a:t>
            </a:r>
            <a:endParaRPr sz="1700" b="0" i="0" u="none" strike="noStrike" cap="none">
              <a:solidFill>
                <a:srgbClr val="000000"/>
              </a:solidFill>
              <a:highlight>
                <a:srgbClr val="FFFFFF"/>
              </a:highlight>
              <a:latin typeface="Book Antiqua"/>
              <a:ea typeface="Book Antiqua"/>
              <a:cs typeface="Book Antiqua"/>
              <a:sym typeface="Book Antiqua"/>
            </a:endParaRPr>
          </a:p>
          <a:p>
            <a:pPr marL="0" marR="0" lvl="0" indent="0" algn="just" rtl="0">
              <a:lnSpc>
                <a:spcPct val="100000"/>
              </a:lnSpc>
              <a:spcBef>
                <a:spcPts val="0"/>
              </a:spcBef>
              <a:spcAft>
                <a:spcPts val="0"/>
              </a:spcAft>
              <a:buClr>
                <a:schemeClr val="dk1"/>
              </a:buClr>
              <a:buSzPts val="1100"/>
              <a:buFont typeface="Arial"/>
              <a:buNone/>
            </a:pPr>
            <a:r>
              <a:rPr lang="ru" sz="1700" b="0" i="0" u="none" strike="noStrike" cap="none">
                <a:solidFill>
                  <a:srgbClr val="000000"/>
                </a:solidFill>
                <a:highlight>
                  <a:srgbClr val="FFFFFF"/>
                </a:highlight>
                <a:latin typeface="Book Antiqua"/>
                <a:ea typeface="Book Antiqua"/>
                <a:cs typeface="Book Antiqua"/>
                <a:sym typeface="Book Antiqua"/>
              </a:rPr>
              <a:t>Бірақ алкандарды синтездеу қажет болатын уақыт болды. Мысалы, </a:t>
            </a:r>
            <a:r>
              <a:rPr lang="ru" sz="1700" b="0" i="1" u="none" strike="noStrike" cap="none">
                <a:solidFill>
                  <a:schemeClr val="dk1"/>
                </a:solidFill>
                <a:highlight>
                  <a:schemeClr val="lt1"/>
                </a:highlight>
                <a:latin typeface="Book Antiqua"/>
                <a:ea typeface="Book Antiqua"/>
                <a:cs typeface="Book Antiqua"/>
                <a:sym typeface="Book Antiqua"/>
              </a:rPr>
              <a:t>Фишера-Тропш</a:t>
            </a:r>
            <a:r>
              <a:rPr lang="ru" sz="1700" b="0" i="0" u="none" strike="noStrike" cap="none">
                <a:solidFill>
                  <a:srgbClr val="000000"/>
                </a:solidFill>
                <a:highlight>
                  <a:srgbClr val="FFFFFF"/>
                </a:highlight>
                <a:latin typeface="Book Antiqua"/>
                <a:ea typeface="Book Antiqua"/>
                <a:cs typeface="Book Antiqua"/>
                <a:sym typeface="Book Antiqua"/>
              </a:rPr>
              <a:t> процесі 20-жылдарда дамыған. ХХ ғасырда Германияда бензин тапшылығына байланысты. Енді бұл әдіс пайдаланылмайды.</a:t>
            </a:r>
            <a:endParaRPr sz="1700" b="0" i="0" u="none" strike="noStrike" cap="none">
              <a:solidFill>
                <a:srgbClr val="000000"/>
              </a:solidFill>
              <a:highlight>
                <a:srgbClr val="FFFFFF"/>
              </a:highlight>
              <a:latin typeface="Book Antiqua"/>
              <a:ea typeface="Book Antiqua"/>
              <a:cs typeface="Book Antiqua"/>
              <a:sym typeface="Book Antiqua"/>
            </a:endParaRPr>
          </a:p>
          <a:p>
            <a:pPr marL="0" marR="0" lvl="0" indent="0" algn="just" rtl="0">
              <a:lnSpc>
                <a:spcPct val="100000"/>
              </a:lnSpc>
              <a:spcBef>
                <a:spcPts val="0"/>
              </a:spcBef>
              <a:spcAft>
                <a:spcPts val="0"/>
              </a:spcAft>
              <a:buClr>
                <a:schemeClr val="dk1"/>
              </a:buClr>
              <a:buSzPts val="2400"/>
              <a:buFont typeface="Times New Roman"/>
              <a:buNone/>
            </a:pPr>
            <a:endParaRPr sz="1700" b="0" i="0" u="none" strike="noStrike" cap="none">
              <a:solidFill>
                <a:srgbClr val="000000"/>
              </a:solidFill>
              <a:highlight>
                <a:srgbClr val="FFFFFF"/>
              </a:highlight>
              <a:latin typeface="Book Antiqua"/>
              <a:ea typeface="Book Antiqua"/>
              <a:cs typeface="Book Antiqua"/>
              <a:sym typeface="Book Antiqua"/>
            </a:endParaRPr>
          </a:p>
        </p:txBody>
      </p:sp>
      <p:sp>
        <p:nvSpPr>
          <p:cNvPr id="254" name="Google Shape;254;p36"/>
          <p:cNvSpPr txBox="1"/>
          <p:nvPr/>
        </p:nvSpPr>
        <p:spPr>
          <a:xfrm>
            <a:off x="176212" y="2603897"/>
            <a:ext cx="8891700" cy="342900"/>
          </a:xfrm>
          <a:prstGeom prst="rect">
            <a:avLst/>
          </a:prstGeom>
          <a:no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chemeClr val="dk1"/>
              </a:buClr>
              <a:buSzPts val="2400"/>
              <a:buFont typeface="Times New Roman"/>
              <a:buNone/>
            </a:pPr>
            <a:r>
              <a:rPr lang="ru" sz="1700" b="0" i="0" u="none" strike="noStrike" cap="none">
                <a:solidFill>
                  <a:schemeClr val="dk1"/>
                </a:solidFill>
                <a:latin typeface="Book Antiqua"/>
                <a:ea typeface="Book Antiqua"/>
                <a:cs typeface="Book Antiqua"/>
                <a:sym typeface="Book Antiqua"/>
              </a:rPr>
              <a:t>Бұл әдіс көбінесе жасанды бензин өндіру үшін өнеркәсіпте қолданылады.</a:t>
            </a:r>
            <a:endParaRPr sz="1700" b="0" i="0" u="none" strike="noStrike" cap="none">
              <a:solidFill>
                <a:srgbClr val="000000"/>
              </a:solidFill>
              <a:latin typeface="Book Antiqua"/>
              <a:ea typeface="Book Antiqua"/>
              <a:cs typeface="Book Antiqua"/>
              <a:sym typeface="Book Antiqua"/>
            </a:endParaRPr>
          </a:p>
        </p:txBody>
      </p:sp>
      <p:pic>
        <p:nvPicPr>
          <p:cNvPr id="255" name="Google Shape;255;p36"/>
          <p:cNvPicPr preferRelativeResize="0"/>
          <p:nvPr/>
        </p:nvPicPr>
        <p:blipFill rotWithShape="1">
          <a:blip r:embed="rId3">
            <a:alphaModFix/>
          </a:blip>
          <a:srcRect/>
          <a:stretch/>
        </p:blipFill>
        <p:spPr>
          <a:xfrm>
            <a:off x="2010685" y="2128800"/>
            <a:ext cx="5796940" cy="428700"/>
          </a:xfrm>
          <a:prstGeom prst="rect">
            <a:avLst/>
          </a:prstGeom>
          <a:noFill/>
          <a:ln>
            <a:noFill/>
          </a:ln>
        </p:spPr>
      </p:pic>
      <p:sp>
        <p:nvSpPr>
          <p:cNvPr id="256" name="Google Shape;256;p36"/>
          <p:cNvSpPr txBox="1">
            <a:spLocks noGrp="1"/>
          </p:cNvSpPr>
          <p:nvPr>
            <p:ph type="title" idx="4294967295"/>
          </p:nvPr>
        </p:nvSpPr>
        <p:spPr>
          <a:xfrm>
            <a:off x="252412" y="2976753"/>
            <a:ext cx="8497800" cy="685800"/>
          </a:xfrm>
          <a:prstGeom prst="rect">
            <a:avLst/>
          </a:prstGeom>
          <a:noFill/>
          <a:ln>
            <a:noFill/>
          </a:ln>
        </p:spPr>
        <p:txBody>
          <a:bodyPr spcFirstLastPara="1" wrap="square" lIns="45700" tIns="0" rIns="45700" bIns="0" anchor="b" anchorCtr="0">
            <a:noAutofit/>
          </a:bodyPr>
          <a:lstStyle/>
          <a:p>
            <a:pPr marL="0" marR="0" lvl="0" indent="0" algn="just" rtl="0">
              <a:lnSpc>
                <a:spcPct val="100000"/>
              </a:lnSpc>
              <a:spcBef>
                <a:spcPts val="0"/>
              </a:spcBef>
              <a:spcAft>
                <a:spcPts val="0"/>
              </a:spcAft>
              <a:buClr>
                <a:srgbClr val="FEF7F0"/>
              </a:buClr>
              <a:buSzPts val="2520"/>
              <a:buFont typeface="Arial"/>
              <a:buNone/>
            </a:pPr>
            <a:r>
              <a:rPr lang="ru" sz="1700" i="0" strike="noStrike" cap="none">
                <a:solidFill>
                  <a:schemeClr val="dk1"/>
                </a:solidFill>
                <a:latin typeface="Book Antiqua"/>
                <a:ea typeface="Book Antiqua"/>
                <a:cs typeface="Book Antiqua"/>
                <a:sym typeface="Book Antiqua"/>
              </a:rPr>
              <a:t>2. Қанықпаған көмірсутектерді</a:t>
            </a:r>
            <a:r>
              <a:rPr lang="ru" sz="1700">
                <a:solidFill>
                  <a:schemeClr val="dk1"/>
                </a:solidFill>
                <a:highlight>
                  <a:srgbClr val="FFFFFF"/>
                </a:highlight>
                <a:latin typeface="Book Antiqua"/>
                <a:ea typeface="Book Antiqua"/>
                <a:cs typeface="Book Antiqua"/>
                <a:sym typeface="Book Antiqua"/>
              </a:rPr>
              <a:t> каталитикалық гидрлеу</a:t>
            </a:r>
            <a:r>
              <a:rPr lang="ru" sz="1700" b="0">
                <a:solidFill>
                  <a:schemeClr val="dk1"/>
                </a:solidFill>
                <a:highlight>
                  <a:srgbClr val="FFFFFF"/>
                </a:highlight>
                <a:latin typeface="Book Antiqua"/>
                <a:ea typeface="Book Antiqua"/>
                <a:cs typeface="Book Antiqua"/>
                <a:sym typeface="Book Antiqua"/>
              </a:rPr>
              <a:t> (+Н</a:t>
            </a:r>
            <a:r>
              <a:rPr lang="ru" sz="1700" b="0" baseline="-25000">
                <a:solidFill>
                  <a:schemeClr val="dk1"/>
                </a:solidFill>
                <a:highlight>
                  <a:srgbClr val="FFFFFF"/>
                </a:highlight>
                <a:latin typeface="Book Antiqua"/>
                <a:ea typeface="Book Antiqua"/>
                <a:cs typeface="Book Antiqua"/>
                <a:sym typeface="Book Antiqua"/>
              </a:rPr>
              <a:t>2</a:t>
            </a:r>
            <a:r>
              <a:rPr lang="ru" sz="1700" b="0">
                <a:solidFill>
                  <a:schemeClr val="dk1"/>
                </a:solidFill>
                <a:highlight>
                  <a:srgbClr val="FFFFFF"/>
                </a:highlight>
                <a:latin typeface="Book Antiqua"/>
                <a:ea typeface="Book Antiqua"/>
                <a:cs typeface="Book Antiqua"/>
                <a:sym typeface="Book Antiqua"/>
              </a:rPr>
              <a:t>)</a:t>
            </a:r>
            <a:r>
              <a:rPr lang="ru" sz="1700">
                <a:solidFill>
                  <a:schemeClr val="dk1"/>
                </a:solidFill>
                <a:highlight>
                  <a:srgbClr val="FFFFFF"/>
                </a:highlight>
                <a:latin typeface="Book Antiqua"/>
                <a:ea typeface="Book Antiqua"/>
                <a:cs typeface="Book Antiqua"/>
                <a:sym typeface="Book Antiqua"/>
              </a:rPr>
              <a:t>. </a:t>
            </a:r>
            <a:r>
              <a:rPr lang="ru" sz="1700" b="0">
                <a:solidFill>
                  <a:schemeClr val="dk1"/>
                </a:solidFill>
                <a:highlight>
                  <a:srgbClr val="FFFFFF"/>
                </a:highlight>
                <a:latin typeface="Book Antiqua"/>
                <a:ea typeface="Book Antiqua"/>
                <a:cs typeface="Book Antiqua"/>
                <a:sym typeface="Book Antiqua"/>
              </a:rPr>
              <a:t>Бұл реакцияларда катализитор</a:t>
            </a:r>
            <a:r>
              <a:rPr lang="ru" sz="1700" b="0">
                <a:solidFill>
                  <a:schemeClr val="dk1"/>
                </a:solidFill>
                <a:latin typeface="Book Antiqua"/>
                <a:ea typeface="Book Antiqua"/>
                <a:cs typeface="Book Antiqua"/>
                <a:sym typeface="Book Antiqua"/>
              </a:rPr>
              <a:t>лар - Pt, Pd және Ni.</a:t>
            </a:r>
            <a:endParaRPr sz="1700" b="0" i="0" u="none" strike="noStrike" cap="none">
              <a:solidFill>
                <a:schemeClr val="dk1"/>
              </a:solidFill>
              <a:latin typeface="Book Antiqua"/>
              <a:ea typeface="Book Antiqua"/>
              <a:cs typeface="Book Antiqua"/>
              <a:sym typeface="Book Antiqua"/>
            </a:endParaRPr>
          </a:p>
        </p:txBody>
      </p:sp>
      <p:pic>
        <p:nvPicPr>
          <p:cNvPr id="257" name="Google Shape;257;p36"/>
          <p:cNvPicPr preferRelativeResize="0"/>
          <p:nvPr/>
        </p:nvPicPr>
        <p:blipFill rotWithShape="1">
          <a:blip r:embed="rId4">
            <a:alphaModFix/>
          </a:blip>
          <a:srcRect/>
          <a:stretch/>
        </p:blipFill>
        <p:spPr>
          <a:xfrm>
            <a:off x="2960575" y="3692500"/>
            <a:ext cx="2843250" cy="13189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37"/>
          <p:cNvSpPr txBox="1"/>
          <p:nvPr/>
        </p:nvSpPr>
        <p:spPr>
          <a:xfrm>
            <a:off x="0" y="2260996"/>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Times New Roman"/>
              <a:ea typeface="Times New Roman"/>
              <a:cs typeface="Times New Roman"/>
              <a:sym typeface="Times New Roman"/>
            </a:endParaRPr>
          </a:p>
        </p:txBody>
      </p:sp>
      <p:sp>
        <p:nvSpPr>
          <p:cNvPr id="263" name="Google Shape;263;p37"/>
          <p:cNvSpPr txBox="1"/>
          <p:nvPr/>
        </p:nvSpPr>
        <p:spPr>
          <a:xfrm>
            <a:off x="0" y="2278856"/>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Times New Roman"/>
              <a:ea typeface="Times New Roman"/>
              <a:cs typeface="Times New Roman"/>
              <a:sym typeface="Times New Roman"/>
            </a:endParaRPr>
          </a:p>
        </p:txBody>
      </p:sp>
      <p:sp>
        <p:nvSpPr>
          <p:cNvPr id="264" name="Google Shape;264;p37"/>
          <p:cNvSpPr txBox="1"/>
          <p:nvPr/>
        </p:nvSpPr>
        <p:spPr>
          <a:xfrm>
            <a:off x="254675" y="126550"/>
            <a:ext cx="8420700" cy="534900"/>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1800"/>
              <a:buFont typeface="Arial"/>
              <a:buNone/>
            </a:pPr>
            <a:r>
              <a:rPr lang="ru" sz="1800" b="1" i="0" u="none" strike="noStrike" cap="none">
                <a:solidFill>
                  <a:schemeClr val="dk1"/>
                </a:solidFill>
                <a:highlight>
                  <a:srgbClr val="FFFFFF"/>
                </a:highlight>
                <a:latin typeface="Book Antiqua"/>
                <a:ea typeface="Book Antiqua"/>
                <a:cs typeface="Book Antiqua"/>
                <a:sym typeface="Book Antiqua"/>
              </a:rPr>
              <a:t>3. Металл натриймен галогеналканның әрекеттесуі </a:t>
            </a:r>
            <a:r>
              <a:rPr lang="ru" sz="1800" b="0" i="0" u="none" strike="noStrike" cap="none">
                <a:solidFill>
                  <a:schemeClr val="dk1"/>
                </a:solidFill>
                <a:highlight>
                  <a:srgbClr val="FFFFFF"/>
                </a:highlight>
                <a:latin typeface="Book Antiqua"/>
                <a:ea typeface="Book Antiqua"/>
                <a:cs typeface="Book Antiqua"/>
                <a:sym typeface="Book Antiqua"/>
              </a:rPr>
              <a:t>(</a:t>
            </a:r>
            <a:r>
              <a:rPr lang="ru" sz="1800" b="1" i="0" u="none" strike="noStrike" cap="none">
                <a:solidFill>
                  <a:schemeClr val="dk1"/>
                </a:solidFill>
                <a:highlight>
                  <a:schemeClr val="lt1"/>
                </a:highlight>
                <a:latin typeface="Book Antiqua"/>
                <a:ea typeface="Book Antiqua"/>
                <a:cs typeface="Book Antiqua"/>
                <a:sym typeface="Book Antiqua"/>
              </a:rPr>
              <a:t>Вюрц </a:t>
            </a:r>
            <a:r>
              <a:rPr lang="ru" sz="1800" b="1" i="0" u="none" strike="noStrike" cap="none">
                <a:solidFill>
                  <a:schemeClr val="dk1"/>
                </a:solidFill>
                <a:highlight>
                  <a:srgbClr val="FFFFFF"/>
                </a:highlight>
                <a:latin typeface="Book Antiqua"/>
                <a:ea typeface="Book Antiqua"/>
                <a:cs typeface="Book Antiqua"/>
                <a:sym typeface="Book Antiqua"/>
              </a:rPr>
              <a:t>реакциясы</a:t>
            </a:r>
            <a:r>
              <a:rPr lang="ru" sz="1800" b="0" i="0" u="none" strike="noStrike" cap="none">
                <a:solidFill>
                  <a:schemeClr val="dk1"/>
                </a:solidFill>
                <a:highlight>
                  <a:srgbClr val="FFFFFF"/>
                </a:highlight>
                <a:latin typeface="Book Antiqua"/>
                <a:ea typeface="Book Antiqua"/>
                <a:cs typeface="Book Antiqua"/>
                <a:sym typeface="Book Antiqua"/>
              </a:rPr>
              <a:t>)</a:t>
            </a:r>
            <a:endParaRPr sz="1800" b="0" i="0" u="none" strike="noStrike" cap="none">
              <a:solidFill>
                <a:schemeClr val="dk1"/>
              </a:solidFill>
              <a:highlight>
                <a:srgbClr val="FFFFFF"/>
              </a:highlight>
              <a:latin typeface="Book Antiqua"/>
              <a:ea typeface="Book Antiqua"/>
              <a:cs typeface="Book Antiqua"/>
              <a:sym typeface="Book Antiqua"/>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highlight>
                <a:srgbClr val="FFFFFF"/>
              </a:highlight>
              <a:latin typeface="Book Antiqua"/>
              <a:ea typeface="Book Antiqua"/>
              <a:cs typeface="Book Antiqua"/>
              <a:sym typeface="Book Antiqua"/>
            </a:endParaRPr>
          </a:p>
          <a:p>
            <a:pPr marL="0" marR="0" lvl="0" indent="0" algn="just" rtl="0">
              <a:lnSpc>
                <a:spcPct val="100000"/>
              </a:lnSpc>
              <a:spcBef>
                <a:spcPts val="0"/>
              </a:spcBef>
              <a:spcAft>
                <a:spcPts val="0"/>
              </a:spcAft>
              <a:buClr>
                <a:srgbClr val="000000"/>
              </a:buClr>
              <a:buSzPts val="1800"/>
              <a:buFont typeface="Arial"/>
              <a:buNone/>
            </a:pPr>
            <a:r>
              <a:rPr lang="ru" sz="1800" b="0" i="0" u="none" strike="noStrike" cap="none">
                <a:solidFill>
                  <a:schemeClr val="dk1"/>
                </a:solidFill>
                <a:highlight>
                  <a:srgbClr val="FFFFFF"/>
                </a:highlight>
                <a:latin typeface="Book Antiqua"/>
                <a:ea typeface="Book Antiqua"/>
                <a:cs typeface="Book Antiqua"/>
                <a:sym typeface="Book Antiqua"/>
              </a:rPr>
              <a:t>Бастапқы галогеналканның көміртекті тізбегінің димерленуі жүреді, тізбекте жұп санды көміртегі атомы бар алкан түзіледі:</a:t>
            </a:r>
            <a:endParaRPr sz="1800" b="0" i="0" u="none" strike="noStrike" cap="none">
              <a:solidFill>
                <a:schemeClr val="dk1"/>
              </a:solidFill>
              <a:highlight>
                <a:srgbClr val="FFFFFF"/>
              </a:highlight>
              <a:latin typeface="Book Antiqua"/>
              <a:ea typeface="Book Antiqua"/>
              <a:cs typeface="Book Antiqua"/>
              <a:sym typeface="Book Antiqua"/>
            </a:endParaRPr>
          </a:p>
        </p:txBody>
      </p:sp>
      <p:pic>
        <p:nvPicPr>
          <p:cNvPr id="265" name="Google Shape;265;p37"/>
          <p:cNvPicPr preferRelativeResize="0"/>
          <p:nvPr/>
        </p:nvPicPr>
        <p:blipFill rotWithShape="1">
          <a:blip r:embed="rId3">
            <a:alphaModFix/>
          </a:blip>
          <a:srcRect/>
          <a:stretch/>
        </p:blipFill>
        <p:spPr>
          <a:xfrm>
            <a:off x="1338699" y="1392200"/>
            <a:ext cx="6625124" cy="816796"/>
          </a:xfrm>
          <a:prstGeom prst="rect">
            <a:avLst/>
          </a:prstGeom>
          <a:noFill/>
          <a:ln>
            <a:noFill/>
          </a:ln>
        </p:spPr>
      </p:pic>
      <p:sp>
        <p:nvSpPr>
          <p:cNvPr id="266" name="Google Shape;266;p37"/>
          <p:cNvSpPr txBox="1"/>
          <p:nvPr/>
        </p:nvSpPr>
        <p:spPr>
          <a:xfrm>
            <a:off x="393900" y="2143500"/>
            <a:ext cx="8356200" cy="300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ru" sz="1800" b="0" i="0" u="none" strike="noStrike" cap="none">
                <a:solidFill>
                  <a:schemeClr val="dk1"/>
                </a:solidFill>
                <a:highlight>
                  <a:srgbClr val="FFFFFF"/>
                </a:highlight>
                <a:latin typeface="Book Antiqua"/>
                <a:ea typeface="Book Antiqua"/>
                <a:cs typeface="Book Antiqua"/>
                <a:sym typeface="Book Antiqua"/>
              </a:rPr>
              <a:t>Егер де реакцияға әртүрлі галогеналкан түссе, алкандар қоспасы түзіледі:</a:t>
            </a:r>
            <a:endParaRPr sz="1800" b="0" i="0" u="none" strike="noStrike" cap="none">
              <a:solidFill>
                <a:srgbClr val="000000"/>
              </a:solidFill>
              <a:latin typeface="Book Antiqua"/>
              <a:ea typeface="Book Antiqua"/>
              <a:cs typeface="Book Antiqua"/>
              <a:sym typeface="Book Antiqua"/>
            </a:endParaRPr>
          </a:p>
        </p:txBody>
      </p:sp>
      <p:pic>
        <p:nvPicPr>
          <p:cNvPr id="267" name="Google Shape;267;p37"/>
          <p:cNvPicPr preferRelativeResize="0"/>
          <p:nvPr/>
        </p:nvPicPr>
        <p:blipFill rotWithShape="1">
          <a:blip r:embed="rId4">
            <a:alphaModFix/>
          </a:blip>
          <a:srcRect/>
          <a:stretch/>
        </p:blipFill>
        <p:spPr>
          <a:xfrm>
            <a:off x="1882075" y="2939750"/>
            <a:ext cx="5014913" cy="6858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8"/>
          <p:cNvSpPr txBox="1"/>
          <p:nvPr/>
        </p:nvSpPr>
        <p:spPr>
          <a:xfrm>
            <a:off x="0" y="2182415"/>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Times New Roman"/>
              <a:ea typeface="Times New Roman"/>
              <a:cs typeface="Times New Roman"/>
              <a:sym typeface="Times New Roman"/>
            </a:endParaRPr>
          </a:p>
        </p:txBody>
      </p:sp>
      <p:sp>
        <p:nvSpPr>
          <p:cNvPr id="273" name="Google Shape;273;p38"/>
          <p:cNvSpPr txBox="1"/>
          <p:nvPr/>
        </p:nvSpPr>
        <p:spPr>
          <a:xfrm>
            <a:off x="224850" y="2427463"/>
            <a:ext cx="8694300" cy="857400"/>
          </a:xfrm>
          <a:prstGeom prst="rect">
            <a:avLst/>
          </a:prstGeom>
          <a:no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chemeClr val="dk2"/>
              </a:buClr>
              <a:buSzPts val="3200"/>
              <a:buFont typeface="Times New Roman"/>
              <a:buNone/>
            </a:pPr>
            <a:r>
              <a:rPr lang="ru" sz="1800" b="1" i="0" u="none" strike="noStrike" cap="none">
                <a:solidFill>
                  <a:srgbClr val="000000"/>
                </a:solidFill>
                <a:latin typeface="Book Antiqua"/>
                <a:ea typeface="Book Antiqua"/>
                <a:cs typeface="Book Antiqua"/>
                <a:sym typeface="Book Antiqua"/>
              </a:rPr>
              <a:t>5. </a:t>
            </a:r>
            <a:r>
              <a:rPr lang="ru" sz="1800" b="1" i="0" u="none" strike="noStrike" cap="none">
                <a:solidFill>
                  <a:schemeClr val="dk1"/>
                </a:solidFill>
                <a:highlight>
                  <a:srgbClr val="FFFFFF"/>
                </a:highlight>
                <a:latin typeface="Book Antiqua"/>
                <a:ea typeface="Book Antiqua"/>
                <a:cs typeface="Book Antiqua"/>
                <a:sym typeface="Book Antiqua"/>
              </a:rPr>
              <a:t>Карбон қышқылдары тұздарының электролизі арқылы алады </a:t>
            </a:r>
            <a:r>
              <a:rPr lang="ru" sz="1800" b="0" i="0" u="none" strike="noStrike" cap="none">
                <a:solidFill>
                  <a:schemeClr val="dk1"/>
                </a:solidFill>
                <a:highlight>
                  <a:srgbClr val="FFFFFF"/>
                </a:highlight>
                <a:latin typeface="Book Antiqua"/>
                <a:ea typeface="Book Antiqua"/>
                <a:cs typeface="Book Antiqua"/>
                <a:sym typeface="Book Antiqua"/>
              </a:rPr>
              <a:t>(</a:t>
            </a:r>
            <a:r>
              <a:rPr lang="ru" sz="1800" b="1" i="0" u="none" strike="noStrike" cap="none">
                <a:solidFill>
                  <a:schemeClr val="dk1"/>
                </a:solidFill>
                <a:highlight>
                  <a:schemeClr val="lt1"/>
                </a:highlight>
                <a:latin typeface="Book Antiqua"/>
                <a:ea typeface="Book Antiqua"/>
                <a:cs typeface="Book Antiqua"/>
                <a:sym typeface="Book Antiqua"/>
              </a:rPr>
              <a:t>Кольбе </a:t>
            </a:r>
            <a:r>
              <a:rPr lang="ru" sz="1800" b="1" i="0" u="none" strike="noStrike" cap="none">
                <a:solidFill>
                  <a:schemeClr val="dk1"/>
                </a:solidFill>
                <a:highlight>
                  <a:srgbClr val="FFFFFF"/>
                </a:highlight>
                <a:latin typeface="Book Antiqua"/>
                <a:ea typeface="Book Antiqua"/>
                <a:cs typeface="Book Antiqua"/>
                <a:sym typeface="Book Antiqua"/>
              </a:rPr>
              <a:t>реакциясы</a:t>
            </a:r>
            <a:r>
              <a:rPr lang="ru" sz="1800" b="0" i="0" u="none" strike="noStrike" cap="none">
                <a:solidFill>
                  <a:schemeClr val="dk1"/>
                </a:solidFill>
                <a:highlight>
                  <a:srgbClr val="FFFFFF"/>
                </a:highlight>
                <a:latin typeface="Book Antiqua"/>
                <a:ea typeface="Book Antiqua"/>
                <a:cs typeface="Book Antiqua"/>
                <a:sym typeface="Book Antiqua"/>
              </a:rPr>
              <a:t>)</a:t>
            </a:r>
            <a:endParaRPr sz="1800" b="0" i="0" u="none" strike="noStrike" cap="none">
              <a:solidFill>
                <a:srgbClr val="000000"/>
              </a:solidFill>
              <a:latin typeface="Book Antiqua"/>
              <a:ea typeface="Book Antiqua"/>
              <a:cs typeface="Book Antiqua"/>
              <a:sym typeface="Book Antiqua"/>
            </a:endParaRPr>
          </a:p>
        </p:txBody>
      </p:sp>
      <p:sp>
        <p:nvSpPr>
          <p:cNvPr id="274" name="Google Shape;274;p38"/>
          <p:cNvSpPr txBox="1"/>
          <p:nvPr/>
        </p:nvSpPr>
        <p:spPr>
          <a:xfrm>
            <a:off x="224850" y="136525"/>
            <a:ext cx="8694300" cy="1822200"/>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1800"/>
              <a:buFont typeface="Arial"/>
              <a:buNone/>
            </a:pPr>
            <a:r>
              <a:rPr lang="ru" sz="1800" b="1" i="0" u="none" strike="noStrike" cap="none">
                <a:solidFill>
                  <a:schemeClr val="dk1"/>
                </a:solidFill>
                <a:highlight>
                  <a:srgbClr val="FFFFFF"/>
                </a:highlight>
                <a:latin typeface="Book Antiqua"/>
                <a:ea typeface="Book Antiqua"/>
                <a:cs typeface="Book Antiqua"/>
                <a:sym typeface="Book Antiqua"/>
              </a:rPr>
              <a:t>4. Зертханада көбінесе қаныққан көмірсутектеріне сәйкес келетін карбон қышқылдарының тұздарына күйдіргіш сілті (натронды ізбес) қосып, қыздыру арқылы алады (</a:t>
            </a:r>
            <a:r>
              <a:rPr lang="ru" sz="1800" b="1" i="0" u="none" strike="noStrike" cap="none">
                <a:solidFill>
                  <a:schemeClr val="dk1"/>
                </a:solidFill>
                <a:highlight>
                  <a:schemeClr val="lt1"/>
                </a:highlight>
                <a:latin typeface="Book Antiqua"/>
                <a:ea typeface="Book Antiqua"/>
                <a:cs typeface="Book Antiqua"/>
                <a:sym typeface="Book Antiqua"/>
              </a:rPr>
              <a:t>Дюма </a:t>
            </a:r>
            <a:r>
              <a:rPr lang="ru" sz="1800" b="1" i="0" u="none" strike="noStrike" cap="none">
                <a:solidFill>
                  <a:schemeClr val="dk1"/>
                </a:solidFill>
                <a:highlight>
                  <a:srgbClr val="FFFFFF"/>
                </a:highlight>
                <a:latin typeface="Book Antiqua"/>
                <a:ea typeface="Book Antiqua"/>
                <a:cs typeface="Book Antiqua"/>
                <a:sym typeface="Book Antiqua"/>
              </a:rPr>
              <a:t>реакциясы)</a:t>
            </a:r>
            <a:endParaRPr sz="1800" b="1" i="0" u="none" strike="noStrike" cap="none">
              <a:solidFill>
                <a:srgbClr val="000000"/>
              </a:solidFill>
              <a:latin typeface="Book Antiqua"/>
              <a:ea typeface="Book Antiqua"/>
              <a:cs typeface="Book Antiqua"/>
              <a:sym typeface="Book Antiqua"/>
            </a:endParaRPr>
          </a:p>
        </p:txBody>
      </p:sp>
      <p:pic>
        <p:nvPicPr>
          <p:cNvPr id="275" name="Google Shape;275;p38"/>
          <p:cNvPicPr preferRelativeResize="0"/>
          <p:nvPr/>
        </p:nvPicPr>
        <p:blipFill rotWithShape="1">
          <a:blip r:embed="rId3">
            <a:alphaModFix/>
          </a:blip>
          <a:srcRect/>
          <a:stretch/>
        </p:blipFill>
        <p:spPr>
          <a:xfrm>
            <a:off x="2686800" y="1171603"/>
            <a:ext cx="4227500" cy="1162550"/>
          </a:xfrm>
          <a:prstGeom prst="rect">
            <a:avLst/>
          </a:prstGeom>
          <a:noFill/>
          <a:ln>
            <a:noFill/>
          </a:ln>
        </p:spPr>
      </p:pic>
      <p:pic>
        <p:nvPicPr>
          <p:cNvPr id="276" name="Google Shape;276;p38"/>
          <p:cNvPicPr preferRelativeResize="0"/>
          <p:nvPr/>
        </p:nvPicPr>
        <p:blipFill rotWithShape="1">
          <a:blip r:embed="rId4">
            <a:alphaModFix/>
          </a:blip>
          <a:srcRect/>
          <a:stretch/>
        </p:blipFill>
        <p:spPr>
          <a:xfrm>
            <a:off x="1531829" y="3378175"/>
            <a:ext cx="6317350" cy="9571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9"/>
          <p:cNvSpPr txBox="1">
            <a:spLocks noGrp="1"/>
          </p:cNvSpPr>
          <p:nvPr>
            <p:ph type="title" idx="4294967295"/>
          </p:nvPr>
        </p:nvSpPr>
        <p:spPr>
          <a:xfrm>
            <a:off x="113800" y="-16050"/>
            <a:ext cx="8804700" cy="540600"/>
          </a:xfrm>
          <a:prstGeom prst="rect">
            <a:avLst/>
          </a:prstGeom>
          <a:noFill/>
          <a:ln>
            <a:noFill/>
          </a:ln>
        </p:spPr>
        <p:txBody>
          <a:bodyPr spcFirstLastPara="1" wrap="square" lIns="45700" tIns="0" rIns="45700" bIns="0" anchor="b" anchorCtr="0">
            <a:noAutofit/>
          </a:bodyPr>
          <a:lstStyle/>
          <a:p>
            <a:pPr marL="0" lvl="0" indent="0" algn="ctr" rtl="0">
              <a:lnSpc>
                <a:spcPct val="48529"/>
              </a:lnSpc>
              <a:spcBef>
                <a:spcPts val="0"/>
              </a:spcBef>
              <a:spcAft>
                <a:spcPts val="200"/>
              </a:spcAft>
              <a:buClr>
                <a:schemeClr val="dk1"/>
              </a:buClr>
              <a:buSzPts val="1100"/>
              <a:buFont typeface="Arial"/>
              <a:buNone/>
            </a:pPr>
            <a:r>
              <a:rPr lang="ru" sz="3000">
                <a:solidFill>
                  <a:srgbClr val="000000"/>
                </a:solidFill>
              </a:rPr>
              <a:t>Алкандардың химиялық қасиеттері</a:t>
            </a:r>
            <a:endParaRPr sz="3000">
              <a:solidFill>
                <a:srgbClr val="000000"/>
              </a:solidFill>
            </a:endParaRPr>
          </a:p>
        </p:txBody>
      </p:sp>
      <p:sp>
        <p:nvSpPr>
          <p:cNvPr id="282" name="Google Shape;282;p39"/>
          <p:cNvSpPr txBox="1"/>
          <p:nvPr/>
        </p:nvSpPr>
        <p:spPr>
          <a:xfrm>
            <a:off x="228196" y="1757379"/>
            <a:ext cx="8690142" cy="2931300"/>
          </a:xfrm>
          <a:prstGeom prst="rect">
            <a:avLst/>
          </a:prstGeom>
          <a:noFill/>
          <a:ln>
            <a:noFill/>
          </a:ln>
        </p:spPr>
        <p:txBody>
          <a:bodyPr spcFirstLastPara="1" wrap="square" lIns="91425" tIns="45700" rIns="91425" bIns="45700" anchor="ctr" anchorCtr="0">
            <a:noAutofit/>
          </a:bodyPr>
          <a:lstStyle/>
          <a:p>
            <a:pPr marL="0" marR="0" lvl="0" indent="0" algn="just" rtl="0">
              <a:lnSpc>
                <a:spcPct val="115000"/>
              </a:lnSpc>
              <a:spcBef>
                <a:spcPts val="0"/>
              </a:spcBef>
              <a:spcAft>
                <a:spcPts val="0"/>
              </a:spcAft>
              <a:buClr>
                <a:schemeClr val="dk1"/>
              </a:buClr>
              <a:buSzPts val="1100"/>
              <a:buFont typeface="Arial"/>
              <a:buNone/>
            </a:pPr>
            <a:r>
              <a:rPr lang="ru" sz="1700" b="0" i="0" u="none" strike="noStrike" cap="none">
                <a:solidFill>
                  <a:schemeClr val="dk1"/>
                </a:solidFill>
                <a:latin typeface="Book Antiqua"/>
                <a:ea typeface="Book Antiqua"/>
                <a:cs typeface="Book Antiqua"/>
                <a:sym typeface="Book Antiqua"/>
              </a:rPr>
              <a:t>Алкандардың химиялық тұрақтылығы С ─ С және С ─ Н σ – байланыстарының жоғары беріктігімен, сондай-ақ олардың полярсыздығымен түсіндіріледі. Алкандардағы полярлы емес С - С және С - Н байланыстары иондардың бұзылуына (үзілуіне) бейім емес, бірақ белсенді бос радикалдардың әсерімен гомолитикалық бөлінуге қабілетті. Сондықтан алкандар радикалды реакциялармен сипатталады (</a:t>
            </a:r>
            <a:r>
              <a:rPr lang="ru" sz="1700" b="1" i="0" u="none" strike="noStrike" cap="none">
                <a:solidFill>
                  <a:schemeClr val="dk1"/>
                </a:solidFill>
                <a:latin typeface="Book Antiqua"/>
                <a:ea typeface="Book Antiqua"/>
                <a:cs typeface="Book Antiqua"/>
                <a:sym typeface="Book Antiqua"/>
              </a:rPr>
              <a:t>орынбасу реакциялары</a:t>
            </a:r>
            <a:r>
              <a:rPr lang="ru" sz="1700" b="0" i="0" u="none" strike="noStrike" cap="none">
                <a:solidFill>
                  <a:schemeClr val="dk1"/>
                </a:solidFill>
                <a:latin typeface="Book Antiqua"/>
                <a:ea typeface="Book Antiqua"/>
                <a:cs typeface="Book Antiqua"/>
                <a:sym typeface="Book Antiqua"/>
              </a:rPr>
              <a:t>), нәтижесінде сутегі атомдары басқа атомдар немесе атомдар тобымен ауыстырылатын қосылыстар алынады.</a:t>
            </a:r>
            <a:endParaRPr sz="1700" b="0" i="0" u="none" strike="noStrike" cap="none">
              <a:solidFill>
                <a:schemeClr val="dk1"/>
              </a:solidFill>
              <a:latin typeface="Book Antiqua"/>
              <a:ea typeface="Book Antiqua"/>
              <a:cs typeface="Book Antiqua"/>
              <a:sym typeface="Book Antiqua"/>
            </a:endParaRPr>
          </a:p>
          <a:p>
            <a:pPr marL="0" marR="0" lvl="0" indent="0" algn="just" rtl="0">
              <a:lnSpc>
                <a:spcPct val="115000"/>
              </a:lnSpc>
              <a:spcBef>
                <a:spcPts val="0"/>
              </a:spcBef>
              <a:spcAft>
                <a:spcPts val="0"/>
              </a:spcAft>
              <a:buClr>
                <a:schemeClr val="dk1"/>
              </a:buClr>
              <a:buSzPts val="1100"/>
              <a:buFont typeface="Arial"/>
              <a:buNone/>
            </a:pPr>
            <a:r>
              <a:rPr lang="ru" sz="1700" b="0" i="0" u="none" strike="noStrike" cap="none">
                <a:solidFill>
                  <a:schemeClr val="dk1"/>
                </a:solidFill>
                <a:latin typeface="Book Antiqua"/>
                <a:ea typeface="Book Antiqua"/>
                <a:cs typeface="Book Antiqua"/>
                <a:sym typeface="Book Antiqua"/>
              </a:rPr>
              <a:t>Алкандар еркін радикалды (тізбекті) механизмде жүретін реакцияларға түседі және әдетте жарық қатысында немесе қыздыру арқылы жүреді. Осы механизмге сәйкес, ең алдымен, үшіншілік, одан кейін екіншілік және біріншілік көміртегі атомдарындағы сутегі атомдары оңай ауыстырылады. Хлорлау кезінде T&gt; 400˚C температурада бұл заңдылық байқалмайды.</a:t>
            </a:r>
            <a:endParaRPr sz="1700" b="0" i="0" u="none" strike="noStrike" cap="none">
              <a:solidFill>
                <a:schemeClr val="dk1"/>
              </a:solidFill>
              <a:latin typeface="Book Antiqua"/>
              <a:ea typeface="Book Antiqua"/>
              <a:cs typeface="Book Antiqua"/>
              <a:sym typeface="Book Antiqua"/>
            </a:endParaRPr>
          </a:p>
          <a:p>
            <a:pPr marL="0" marR="0" lvl="0" indent="0" algn="just" rtl="0">
              <a:lnSpc>
                <a:spcPct val="115000"/>
              </a:lnSpc>
              <a:spcBef>
                <a:spcPts val="0"/>
              </a:spcBef>
              <a:spcAft>
                <a:spcPts val="0"/>
              </a:spcAft>
              <a:buClr>
                <a:schemeClr val="dk1"/>
              </a:buClr>
              <a:buSzPts val="1100"/>
              <a:buFont typeface="Arial"/>
              <a:buNone/>
            </a:pPr>
            <a:r>
              <a:rPr lang="ru" sz="1700" b="0" i="0" u="none" strike="noStrike" cap="none">
                <a:solidFill>
                  <a:schemeClr val="dk1"/>
                </a:solidFill>
                <a:latin typeface="Book Antiqua"/>
                <a:ea typeface="Book Antiqua"/>
                <a:cs typeface="Book Antiqua"/>
                <a:sym typeface="Book Antiqua"/>
              </a:rPr>
              <a:t>Алкандар қос және үш байланыстары жоқ көмірсутектерге жатады. Қаныққандылығына сәйкес </a:t>
            </a:r>
            <a:r>
              <a:rPr lang="ru" sz="1700" b="1" i="0" u="none" strike="noStrike" cap="none">
                <a:solidFill>
                  <a:schemeClr val="dk1"/>
                </a:solidFill>
                <a:latin typeface="Book Antiqua"/>
                <a:ea typeface="Book Antiqua"/>
                <a:cs typeface="Book Antiqua"/>
                <a:sym typeface="Book Antiqua"/>
              </a:rPr>
              <a:t>қосылу реакциялары</a:t>
            </a:r>
            <a:r>
              <a:rPr lang="ru" sz="1700" b="0" i="0" u="none" strike="noStrike" cap="none">
                <a:solidFill>
                  <a:schemeClr val="dk1"/>
                </a:solidFill>
                <a:latin typeface="Book Antiqua"/>
                <a:ea typeface="Book Antiqua"/>
                <a:cs typeface="Book Antiqua"/>
                <a:sym typeface="Book Antiqua"/>
              </a:rPr>
              <a:t> тән.</a:t>
            </a:r>
            <a:endParaRPr sz="1700" b="0" i="0" u="none" strike="noStrike" cap="none">
              <a:solidFill>
                <a:schemeClr val="dk1"/>
              </a:solidFill>
              <a:latin typeface="Book Antiqua"/>
              <a:ea typeface="Book Antiqua"/>
              <a:cs typeface="Book Antiqua"/>
              <a:sym typeface="Book Antiqua"/>
            </a:endParaRPr>
          </a:p>
          <a:p>
            <a:pPr marL="0" marR="0" lvl="0" indent="0" algn="just" rtl="0">
              <a:lnSpc>
                <a:spcPct val="115000"/>
              </a:lnSpc>
              <a:spcBef>
                <a:spcPts val="800"/>
              </a:spcBef>
              <a:spcAft>
                <a:spcPts val="0"/>
              </a:spcAft>
              <a:buClr>
                <a:schemeClr val="dk1"/>
              </a:buClr>
              <a:buSzPts val="1100"/>
              <a:buFont typeface="Arial"/>
              <a:buNone/>
            </a:pPr>
            <a:endParaRPr sz="1700" b="0" i="0" u="none" strike="noStrike" cap="none">
              <a:solidFill>
                <a:schemeClr val="dk1"/>
              </a:solidFill>
              <a:latin typeface="Book Antiqua"/>
              <a:ea typeface="Book Antiqua"/>
              <a:cs typeface="Book Antiqua"/>
              <a:sym typeface="Book Antiqua"/>
            </a:endParaRPr>
          </a:p>
          <a:p>
            <a:pPr marL="0" marR="0" lvl="0" indent="342900" algn="l" rtl="0">
              <a:lnSpc>
                <a:spcPct val="100000"/>
              </a:lnSpc>
              <a:spcBef>
                <a:spcPts val="800"/>
              </a:spcBef>
              <a:spcAft>
                <a:spcPts val="0"/>
              </a:spcAft>
              <a:buClr>
                <a:srgbClr val="852F74"/>
              </a:buClr>
              <a:buSzPts val="3600"/>
              <a:buFont typeface="Times New Roman"/>
              <a:buNone/>
            </a:pPr>
            <a:endParaRPr sz="1700" b="0" i="0" u="none" strike="noStrike" cap="none">
              <a:solidFill>
                <a:srgbClr val="000000"/>
              </a:solidFill>
              <a:latin typeface="Book Antiqua"/>
              <a:ea typeface="Book Antiqua"/>
              <a:cs typeface="Book Antiqua"/>
              <a:sym typeface="Book Antiqu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40"/>
          <p:cNvSpPr txBox="1">
            <a:spLocks noGrp="1"/>
          </p:cNvSpPr>
          <p:nvPr>
            <p:ph type="title"/>
          </p:nvPr>
        </p:nvSpPr>
        <p:spPr>
          <a:xfrm>
            <a:off x="311700" y="184750"/>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ru" sz="3000"/>
              <a:t>- Алкандар реакциясы (галогендеу)</a:t>
            </a:r>
            <a:endParaRPr/>
          </a:p>
        </p:txBody>
      </p:sp>
      <p:sp>
        <p:nvSpPr>
          <p:cNvPr id="288" name="Google Shape;288;p40"/>
          <p:cNvSpPr txBox="1">
            <a:spLocks noGrp="1"/>
          </p:cNvSpPr>
          <p:nvPr>
            <p:ph type="body" idx="1"/>
          </p:nvPr>
        </p:nvSpPr>
        <p:spPr>
          <a:xfrm>
            <a:off x="311700" y="863550"/>
            <a:ext cx="8520600" cy="34164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Clr>
                <a:schemeClr val="dk1"/>
              </a:buClr>
              <a:buSzPts val="1100"/>
              <a:buFont typeface="Arial"/>
              <a:buNone/>
            </a:pPr>
            <a:r>
              <a:rPr lang="ru">
                <a:solidFill>
                  <a:schemeClr val="dk1"/>
                </a:solidFill>
                <a:highlight>
                  <a:srgbClr val="FFFFFF"/>
                </a:highlight>
                <a:latin typeface="Book Antiqua"/>
                <a:ea typeface="Book Antiqua"/>
                <a:cs typeface="Book Antiqua"/>
                <a:sym typeface="Book Antiqua"/>
              </a:rPr>
              <a:t>Алкандар көптеген реагенттермен әрекеттеспейді. Алайда, тиісті шарттардың әсерінен галоген және оттегімен реакцияға түсе алады.</a:t>
            </a:r>
            <a:endParaRPr>
              <a:solidFill>
                <a:schemeClr val="dk1"/>
              </a:solidFill>
              <a:highlight>
                <a:srgbClr val="FFFFFF"/>
              </a:highlight>
              <a:latin typeface="Book Antiqua"/>
              <a:ea typeface="Book Antiqua"/>
              <a:cs typeface="Book Antiqua"/>
              <a:sym typeface="Book Antiqua"/>
            </a:endParaRPr>
          </a:p>
          <a:p>
            <a:pPr marL="0" lvl="0" indent="0" algn="just" rtl="0">
              <a:lnSpc>
                <a:spcPct val="115000"/>
              </a:lnSpc>
              <a:spcBef>
                <a:spcPts val="1600"/>
              </a:spcBef>
              <a:spcAft>
                <a:spcPts val="0"/>
              </a:spcAft>
              <a:buClr>
                <a:schemeClr val="dk1"/>
              </a:buClr>
              <a:buSzPts val="1100"/>
              <a:buFont typeface="Arial"/>
              <a:buNone/>
            </a:pPr>
            <a:r>
              <a:rPr lang="ru">
                <a:solidFill>
                  <a:schemeClr val="dk1"/>
                </a:solidFill>
                <a:highlight>
                  <a:srgbClr val="FFFFFF"/>
                </a:highlight>
                <a:latin typeface="Book Antiqua"/>
                <a:ea typeface="Book Antiqua"/>
                <a:cs typeface="Book Antiqua"/>
                <a:sym typeface="Book Antiqua"/>
              </a:rPr>
              <a:t>Галогеннің алканмен реакциясы </a:t>
            </a:r>
            <a:r>
              <a:rPr lang="ru">
                <a:solidFill>
                  <a:schemeClr val="dk1"/>
                </a:solidFill>
                <a:highlight>
                  <a:srgbClr val="EAD1DC"/>
                </a:highlight>
                <a:latin typeface="Book Antiqua"/>
                <a:ea typeface="Book Antiqua"/>
                <a:cs typeface="Book Antiqua"/>
                <a:sym typeface="Book Antiqua"/>
              </a:rPr>
              <a:t>ультракүлгін (УК) жарық</a:t>
            </a:r>
            <a:r>
              <a:rPr lang="ru">
                <a:solidFill>
                  <a:schemeClr val="dk1"/>
                </a:solidFill>
                <a:highlight>
                  <a:srgbClr val="FFFFFF"/>
                </a:highlight>
                <a:latin typeface="Book Antiqua"/>
                <a:ea typeface="Book Antiqua"/>
                <a:cs typeface="Book Antiqua"/>
                <a:sym typeface="Book Antiqua"/>
              </a:rPr>
              <a:t> немесе жылудың қатысында </a:t>
            </a:r>
            <a:r>
              <a:rPr lang="ru" b="1">
                <a:solidFill>
                  <a:schemeClr val="dk1"/>
                </a:solidFill>
                <a:highlight>
                  <a:srgbClr val="EAD1DC"/>
                </a:highlight>
                <a:latin typeface="Book Antiqua"/>
                <a:ea typeface="Book Antiqua"/>
                <a:cs typeface="Book Antiqua"/>
                <a:sym typeface="Book Antiqua"/>
              </a:rPr>
              <a:t>алкилгалогенид</a:t>
            </a:r>
            <a:r>
              <a:rPr lang="ru" b="1">
                <a:solidFill>
                  <a:schemeClr val="dk1"/>
                </a:solidFill>
                <a:latin typeface="Book Antiqua"/>
                <a:ea typeface="Book Antiqua"/>
                <a:cs typeface="Book Antiqua"/>
                <a:sym typeface="Book Antiqua"/>
              </a:rPr>
              <a:t> т</a:t>
            </a:r>
            <a:r>
              <a:rPr lang="ru">
                <a:solidFill>
                  <a:schemeClr val="dk1"/>
                </a:solidFill>
                <a:highlight>
                  <a:schemeClr val="lt1"/>
                </a:highlight>
                <a:latin typeface="Book Antiqua"/>
                <a:ea typeface="Book Antiqua"/>
                <a:cs typeface="Book Antiqua"/>
                <a:sym typeface="Book Antiqua"/>
              </a:rPr>
              <a:t>үзілуіне алып келеді</a:t>
            </a:r>
            <a:r>
              <a:rPr lang="ru">
                <a:solidFill>
                  <a:schemeClr val="dk1"/>
                </a:solidFill>
                <a:highlight>
                  <a:srgbClr val="FFFFFF"/>
                </a:highlight>
                <a:latin typeface="Book Antiqua"/>
                <a:ea typeface="Book Antiqua"/>
                <a:cs typeface="Book Antiqua"/>
                <a:sym typeface="Book Antiqua"/>
              </a:rPr>
              <a:t>. Мысал ретінде метанның хлорлануын қарастырайық. Реакция радикалды орынбасу механизмі көмегімен жүзеге асырылады.</a:t>
            </a:r>
            <a:endParaRPr>
              <a:solidFill>
                <a:schemeClr val="dk1"/>
              </a:solidFill>
              <a:highlight>
                <a:srgbClr val="FFFFFF"/>
              </a:highlight>
              <a:latin typeface="Book Antiqua"/>
              <a:ea typeface="Book Antiqua"/>
              <a:cs typeface="Book Antiqua"/>
              <a:sym typeface="Book Antiqua"/>
            </a:endParaRPr>
          </a:p>
          <a:p>
            <a:pPr marL="0" lvl="0" indent="0" algn="l" rtl="0">
              <a:lnSpc>
                <a:spcPct val="115000"/>
              </a:lnSpc>
              <a:spcBef>
                <a:spcPts val="1600"/>
              </a:spcBef>
              <a:spcAft>
                <a:spcPts val="1600"/>
              </a:spcAft>
              <a:buSzPts val="1800"/>
              <a:buNone/>
            </a:pPr>
            <a:endParaRPr sz="1200">
              <a:solidFill>
                <a:schemeClr val="dk1"/>
              </a:solidFill>
              <a:highlight>
                <a:srgbClr val="FFFFFF"/>
              </a:highlight>
            </a:endParaRPr>
          </a:p>
        </p:txBody>
      </p:sp>
      <p:pic>
        <p:nvPicPr>
          <p:cNvPr id="289" name="Google Shape;289;p40" descr="Картинки по запросу chlorination of alkanes"/>
          <p:cNvPicPr preferRelativeResize="0"/>
          <p:nvPr/>
        </p:nvPicPr>
        <p:blipFill rotWithShape="1">
          <a:blip r:embed="rId3">
            <a:alphaModFix/>
          </a:blip>
          <a:srcRect/>
          <a:stretch/>
        </p:blipFill>
        <p:spPr>
          <a:xfrm>
            <a:off x="2390650" y="3170900"/>
            <a:ext cx="4362700" cy="18000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41"/>
          <p:cNvSpPr txBox="1">
            <a:spLocks noGrp="1"/>
          </p:cNvSpPr>
          <p:nvPr>
            <p:ph type="body" idx="4294967295"/>
          </p:nvPr>
        </p:nvSpPr>
        <p:spPr>
          <a:xfrm>
            <a:off x="125400" y="136575"/>
            <a:ext cx="9018600" cy="723000"/>
          </a:xfrm>
          <a:prstGeom prst="rect">
            <a:avLst/>
          </a:prstGeom>
          <a:noFill/>
          <a:ln>
            <a:noFill/>
          </a:ln>
        </p:spPr>
        <p:txBody>
          <a:bodyPr spcFirstLastPara="1" wrap="square" lIns="91425" tIns="45700" rIns="91425" bIns="45700" anchor="t" anchorCtr="0">
            <a:noAutofit/>
          </a:bodyPr>
          <a:lstStyle/>
          <a:p>
            <a:pPr marL="273050" marR="0" lvl="0" indent="-273050" algn="l" rtl="0">
              <a:lnSpc>
                <a:spcPct val="100000"/>
              </a:lnSpc>
              <a:spcBef>
                <a:spcPts val="0"/>
              </a:spcBef>
              <a:spcAft>
                <a:spcPts val="0"/>
              </a:spcAft>
              <a:buClr>
                <a:schemeClr val="dk2"/>
              </a:buClr>
              <a:buSzPts val="1898"/>
              <a:buFont typeface="Noto Sans Symbols"/>
              <a:buNone/>
            </a:pPr>
            <a:r>
              <a:rPr lang="ru" sz="2200">
                <a:latin typeface="Book Antiqua"/>
                <a:ea typeface="Book Antiqua"/>
                <a:cs typeface="Book Antiqua"/>
                <a:sym typeface="Book Antiqua"/>
              </a:rPr>
              <a:t>Алкандар галогендермен әрекеттеседі (I2 басқа).</a:t>
            </a:r>
            <a:endParaRPr sz="2200">
              <a:latin typeface="Book Antiqua"/>
              <a:ea typeface="Book Antiqua"/>
              <a:cs typeface="Book Antiqua"/>
              <a:sym typeface="Book Antiqua"/>
            </a:endParaRPr>
          </a:p>
        </p:txBody>
      </p:sp>
      <p:sp>
        <p:nvSpPr>
          <p:cNvPr id="295" name="Google Shape;295;p41"/>
          <p:cNvSpPr txBox="1"/>
          <p:nvPr/>
        </p:nvSpPr>
        <p:spPr>
          <a:xfrm>
            <a:off x="0" y="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Times New Roman"/>
              <a:ea typeface="Times New Roman"/>
              <a:cs typeface="Times New Roman"/>
              <a:sym typeface="Times New Roman"/>
            </a:endParaRPr>
          </a:p>
        </p:txBody>
      </p:sp>
      <p:pic>
        <p:nvPicPr>
          <p:cNvPr id="296" name="Google Shape;296;p41"/>
          <p:cNvPicPr preferRelativeResize="0"/>
          <p:nvPr/>
        </p:nvPicPr>
        <p:blipFill rotWithShape="1">
          <a:blip r:embed="rId3">
            <a:alphaModFix/>
          </a:blip>
          <a:srcRect/>
          <a:stretch/>
        </p:blipFill>
        <p:spPr>
          <a:xfrm>
            <a:off x="2127312" y="701600"/>
            <a:ext cx="3815724" cy="556500"/>
          </a:xfrm>
          <a:prstGeom prst="rect">
            <a:avLst/>
          </a:prstGeom>
          <a:noFill/>
          <a:ln>
            <a:noFill/>
          </a:ln>
        </p:spPr>
      </p:pic>
      <p:sp>
        <p:nvSpPr>
          <p:cNvPr id="297" name="Google Shape;297;p41"/>
          <p:cNvSpPr txBox="1"/>
          <p:nvPr/>
        </p:nvSpPr>
        <p:spPr>
          <a:xfrm>
            <a:off x="0" y="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Times New Roman"/>
              <a:ea typeface="Times New Roman"/>
              <a:cs typeface="Times New Roman"/>
              <a:sym typeface="Times New Roman"/>
            </a:endParaRPr>
          </a:p>
        </p:txBody>
      </p:sp>
      <p:pic>
        <p:nvPicPr>
          <p:cNvPr id="298" name="Google Shape;298;p41"/>
          <p:cNvPicPr preferRelativeResize="0"/>
          <p:nvPr/>
        </p:nvPicPr>
        <p:blipFill rotWithShape="1">
          <a:blip r:embed="rId4">
            <a:alphaModFix/>
          </a:blip>
          <a:srcRect/>
          <a:stretch/>
        </p:blipFill>
        <p:spPr>
          <a:xfrm>
            <a:off x="1958413" y="1369075"/>
            <a:ext cx="4153499" cy="1026300"/>
          </a:xfrm>
          <a:prstGeom prst="rect">
            <a:avLst/>
          </a:prstGeom>
          <a:noFill/>
          <a:ln>
            <a:noFill/>
          </a:ln>
        </p:spPr>
      </p:pic>
      <p:sp>
        <p:nvSpPr>
          <p:cNvPr id="299" name="Google Shape;299;p41"/>
          <p:cNvSpPr txBox="1"/>
          <p:nvPr/>
        </p:nvSpPr>
        <p:spPr>
          <a:xfrm>
            <a:off x="0" y="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Times New Roman"/>
              <a:ea typeface="Times New Roman"/>
              <a:cs typeface="Times New Roman"/>
              <a:sym typeface="Times New Roman"/>
            </a:endParaRPr>
          </a:p>
        </p:txBody>
      </p:sp>
      <p:pic>
        <p:nvPicPr>
          <p:cNvPr id="300" name="Google Shape;300;p41"/>
          <p:cNvPicPr preferRelativeResize="0"/>
          <p:nvPr/>
        </p:nvPicPr>
        <p:blipFill rotWithShape="1">
          <a:blip r:embed="rId5">
            <a:alphaModFix/>
          </a:blip>
          <a:srcRect/>
          <a:stretch/>
        </p:blipFill>
        <p:spPr>
          <a:xfrm>
            <a:off x="1882325" y="3764450"/>
            <a:ext cx="4257174" cy="1300776"/>
          </a:xfrm>
          <a:prstGeom prst="rect">
            <a:avLst/>
          </a:prstGeom>
          <a:noFill/>
          <a:ln>
            <a:noFill/>
          </a:ln>
        </p:spPr>
      </p:pic>
      <p:pic>
        <p:nvPicPr>
          <p:cNvPr id="301" name="Google Shape;301;p41"/>
          <p:cNvPicPr preferRelativeResize="0"/>
          <p:nvPr/>
        </p:nvPicPr>
        <p:blipFill rotWithShape="1">
          <a:blip r:embed="rId6">
            <a:alphaModFix/>
          </a:blip>
          <a:srcRect/>
          <a:stretch/>
        </p:blipFill>
        <p:spPr>
          <a:xfrm>
            <a:off x="1985988" y="2510344"/>
            <a:ext cx="4098351" cy="1139143"/>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42"/>
          <p:cNvSpPr txBox="1">
            <a:spLocks noGrp="1"/>
          </p:cNvSpPr>
          <p:nvPr>
            <p:ph type="title" idx="4294967295"/>
          </p:nvPr>
        </p:nvSpPr>
        <p:spPr>
          <a:xfrm>
            <a:off x="393150" y="1658300"/>
            <a:ext cx="8357700" cy="2194500"/>
          </a:xfrm>
          <a:prstGeom prst="rect">
            <a:avLst/>
          </a:prstGeom>
          <a:noFill/>
          <a:ln>
            <a:noFill/>
          </a:ln>
        </p:spPr>
        <p:txBody>
          <a:bodyPr spcFirstLastPara="1" wrap="square" lIns="45700" tIns="0" rIns="45700" bIns="0" anchor="b" anchorCtr="0">
            <a:noAutofit/>
          </a:bodyPr>
          <a:lstStyle/>
          <a:p>
            <a:pPr marL="0" lvl="0" indent="0" algn="just" rtl="0">
              <a:lnSpc>
                <a:spcPct val="100000"/>
              </a:lnSpc>
              <a:spcBef>
                <a:spcPts val="0"/>
              </a:spcBef>
              <a:spcAft>
                <a:spcPts val="0"/>
              </a:spcAft>
              <a:buClr>
                <a:schemeClr val="dk1"/>
              </a:buClr>
              <a:buSzPts val="1100"/>
              <a:buFont typeface="Arial"/>
              <a:buNone/>
            </a:pPr>
            <a:r>
              <a:rPr lang="ru" sz="1600">
                <a:solidFill>
                  <a:srgbClr val="000000"/>
                </a:solidFill>
                <a:latin typeface="Book Antiqua"/>
                <a:ea typeface="Book Antiqua"/>
                <a:cs typeface="Book Antiqua"/>
                <a:sym typeface="Book Antiqua"/>
              </a:rPr>
              <a:t>3. </a:t>
            </a:r>
            <a:r>
              <a:rPr lang="ru" sz="1600">
                <a:solidFill>
                  <a:srgbClr val="000000"/>
                </a:solidFill>
                <a:highlight>
                  <a:srgbClr val="FFFFFF"/>
                </a:highlight>
                <a:latin typeface="Book Antiqua"/>
                <a:ea typeface="Book Antiqua"/>
                <a:cs typeface="Book Antiqua"/>
                <a:sym typeface="Book Antiqua"/>
              </a:rPr>
              <a:t>Нитрлеу </a:t>
            </a:r>
            <a:r>
              <a:rPr lang="ru" sz="1600" b="0">
                <a:solidFill>
                  <a:srgbClr val="000000"/>
                </a:solidFill>
                <a:highlight>
                  <a:srgbClr val="FFFFFF"/>
                </a:highlight>
                <a:latin typeface="Book Antiqua"/>
                <a:ea typeface="Book Antiqua"/>
                <a:cs typeface="Book Antiqua"/>
                <a:sym typeface="Book Antiqua"/>
              </a:rPr>
              <a:t>(</a:t>
            </a:r>
            <a:r>
              <a:rPr lang="ru" sz="1600" b="0">
                <a:solidFill>
                  <a:srgbClr val="000000"/>
                </a:solidFill>
                <a:latin typeface="Book Antiqua"/>
                <a:ea typeface="Book Antiqua"/>
                <a:cs typeface="Book Antiqua"/>
                <a:sym typeface="Book Antiqua"/>
              </a:rPr>
              <a:t>сутегі атомының нитротоппен – NO</a:t>
            </a:r>
            <a:r>
              <a:rPr lang="ru" sz="1600" b="0" baseline="-25000">
                <a:solidFill>
                  <a:srgbClr val="000000"/>
                </a:solidFill>
                <a:latin typeface="Book Antiqua"/>
                <a:ea typeface="Book Antiqua"/>
                <a:cs typeface="Book Antiqua"/>
                <a:sym typeface="Book Antiqua"/>
              </a:rPr>
              <a:t>2</a:t>
            </a:r>
            <a:r>
              <a:rPr lang="ru" sz="1600" b="0">
                <a:solidFill>
                  <a:srgbClr val="000000"/>
                </a:solidFill>
                <a:latin typeface="Book Antiqua"/>
                <a:ea typeface="Book Antiqua"/>
                <a:cs typeface="Book Antiqua"/>
                <a:sym typeface="Book Antiqua"/>
              </a:rPr>
              <a:t> орынбасуы нитроалкандардың R-NO</a:t>
            </a:r>
            <a:r>
              <a:rPr lang="ru" sz="1600" b="0" baseline="-25000">
                <a:solidFill>
                  <a:srgbClr val="000000"/>
                </a:solidFill>
                <a:latin typeface="Book Antiqua"/>
                <a:ea typeface="Book Antiqua"/>
                <a:cs typeface="Book Antiqua"/>
                <a:sym typeface="Book Antiqua"/>
              </a:rPr>
              <a:t>2</a:t>
            </a:r>
            <a:r>
              <a:rPr lang="ru" sz="1600" b="0">
                <a:solidFill>
                  <a:srgbClr val="000000"/>
                </a:solidFill>
                <a:latin typeface="Book Antiqua"/>
                <a:ea typeface="Book Antiqua"/>
                <a:cs typeface="Book Antiqua"/>
                <a:sym typeface="Book Antiqua"/>
              </a:rPr>
              <a:t> түзілуімен жүреді). Нитрлеуші реагент – </a:t>
            </a:r>
            <a:r>
              <a:rPr lang="ru" sz="1600" i="1">
                <a:solidFill>
                  <a:srgbClr val="000000"/>
                </a:solidFill>
                <a:latin typeface="Book Antiqua"/>
                <a:ea typeface="Book Antiqua"/>
                <a:cs typeface="Book Antiqua"/>
                <a:sym typeface="Book Antiqua"/>
              </a:rPr>
              <a:t>сұйытылған азот қышқылы</a:t>
            </a:r>
            <a:r>
              <a:rPr lang="ru" sz="1600" b="0">
                <a:solidFill>
                  <a:srgbClr val="000000"/>
                </a:solidFill>
                <a:latin typeface="Book Antiqua"/>
                <a:ea typeface="Book Antiqua"/>
                <a:cs typeface="Book Antiqua"/>
                <a:sym typeface="Book Antiqua"/>
              </a:rPr>
              <a:t> HNO</a:t>
            </a:r>
            <a:r>
              <a:rPr lang="ru" sz="1600" b="0" baseline="-25000">
                <a:solidFill>
                  <a:srgbClr val="000000"/>
                </a:solidFill>
                <a:latin typeface="Book Antiqua"/>
                <a:ea typeface="Book Antiqua"/>
                <a:cs typeface="Book Antiqua"/>
                <a:sym typeface="Book Antiqua"/>
              </a:rPr>
              <a:t>3</a:t>
            </a:r>
            <a:r>
              <a:rPr lang="ru" sz="1600" b="0">
                <a:solidFill>
                  <a:srgbClr val="000000"/>
                </a:solidFill>
                <a:latin typeface="Book Antiqua"/>
                <a:ea typeface="Book Antiqua"/>
                <a:cs typeface="Book Antiqua"/>
                <a:sym typeface="Book Antiqua"/>
              </a:rPr>
              <a:t> (НО─NО</a:t>
            </a:r>
            <a:r>
              <a:rPr lang="ru" sz="1600" b="0" baseline="-25000">
                <a:solidFill>
                  <a:srgbClr val="000000"/>
                </a:solidFill>
                <a:latin typeface="Book Antiqua"/>
                <a:ea typeface="Book Antiqua"/>
                <a:cs typeface="Book Antiqua"/>
                <a:sym typeface="Book Antiqua"/>
              </a:rPr>
              <a:t>2</a:t>
            </a:r>
            <a:r>
              <a:rPr lang="ru" sz="1600" b="0">
                <a:solidFill>
                  <a:srgbClr val="000000"/>
                </a:solidFill>
                <a:latin typeface="Book Antiqua"/>
                <a:ea typeface="Book Antiqua"/>
                <a:cs typeface="Book Antiqua"/>
                <a:sym typeface="Book Antiqua"/>
              </a:rPr>
              <a:t>).</a:t>
            </a:r>
            <a:endParaRPr sz="1600" b="0">
              <a:solidFill>
                <a:srgbClr val="000000"/>
              </a:solidFill>
              <a:latin typeface="Book Antiqua"/>
              <a:ea typeface="Book Antiqua"/>
              <a:cs typeface="Book Antiqua"/>
              <a:sym typeface="Book Antiqua"/>
            </a:endParaRPr>
          </a:p>
          <a:p>
            <a:pPr marL="0" lvl="0" indent="0" algn="just" rtl="0">
              <a:lnSpc>
                <a:spcPct val="100000"/>
              </a:lnSpc>
              <a:spcBef>
                <a:spcPts val="0"/>
              </a:spcBef>
              <a:spcAft>
                <a:spcPts val="0"/>
              </a:spcAft>
              <a:buClr>
                <a:schemeClr val="dk1"/>
              </a:buClr>
              <a:buSzPts val="1100"/>
              <a:buFont typeface="Arial"/>
              <a:buNone/>
            </a:pPr>
            <a:r>
              <a:rPr lang="ru" sz="1600" b="0">
                <a:solidFill>
                  <a:schemeClr val="dk1"/>
                </a:solidFill>
                <a:latin typeface="Book Antiqua"/>
                <a:ea typeface="Book Antiqua"/>
                <a:cs typeface="Book Antiqua"/>
                <a:sym typeface="Book Antiqua"/>
              </a:rPr>
              <a:t>Сұйытылған азот қышқылымен нитрлеу </a:t>
            </a:r>
            <a:r>
              <a:rPr lang="ru" sz="1600" b="0">
                <a:solidFill>
                  <a:srgbClr val="000000"/>
                </a:solidFill>
                <a:latin typeface="Book Antiqua"/>
                <a:ea typeface="Book Antiqua"/>
                <a:cs typeface="Book Antiqua"/>
                <a:sym typeface="Book Antiqua"/>
              </a:rPr>
              <a:t>t = 140</a:t>
            </a:r>
            <a:r>
              <a:rPr lang="ru" sz="1600" b="0" baseline="30000">
                <a:solidFill>
                  <a:srgbClr val="000000"/>
                </a:solidFill>
                <a:latin typeface="Book Antiqua"/>
                <a:ea typeface="Book Antiqua"/>
                <a:cs typeface="Book Antiqua"/>
                <a:sym typeface="Book Antiqua"/>
              </a:rPr>
              <a:t>0</a:t>
            </a:r>
            <a:r>
              <a:rPr lang="ru" sz="1600" b="0">
                <a:solidFill>
                  <a:srgbClr val="000000"/>
                </a:solidFill>
                <a:latin typeface="Book Antiqua"/>
                <a:ea typeface="Book Antiqua"/>
                <a:cs typeface="Book Antiqua"/>
                <a:sym typeface="Book Antiqua"/>
              </a:rPr>
              <a:t>С температурада және жоғары немесе қалыпты қысым қатысында жүзеге асырылады - </a:t>
            </a:r>
            <a:r>
              <a:rPr lang="ru" sz="1600">
                <a:solidFill>
                  <a:srgbClr val="000000"/>
                </a:solidFill>
                <a:latin typeface="Book Antiqua"/>
                <a:ea typeface="Book Antiqua"/>
                <a:cs typeface="Book Antiqua"/>
                <a:sym typeface="Book Antiqua"/>
              </a:rPr>
              <a:t>М.И. Коновалов </a:t>
            </a:r>
            <a:r>
              <a:rPr lang="ru" sz="1600">
                <a:solidFill>
                  <a:schemeClr val="dk1"/>
                </a:solidFill>
                <a:latin typeface="Book Antiqua"/>
                <a:ea typeface="Book Antiqua"/>
                <a:cs typeface="Book Antiqua"/>
                <a:sym typeface="Book Antiqua"/>
              </a:rPr>
              <a:t>реакциясы</a:t>
            </a:r>
            <a:r>
              <a:rPr lang="ru" sz="1600">
                <a:solidFill>
                  <a:srgbClr val="000000"/>
                </a:solidFill>
                <a:latin typeface="Book Antiqua"/>
                <a:ea typeface="Book Antiqua"/>
                <a:cs typeface="Book Antiqua"/>
                <a:sym typeface="Book Antiqua"/>
              </a:rPr>
              <a:t>.</a:t>
            </a:r>
            <a:endParaRPr sz="1600">
              <a:solidFill>
                <a:srgbClr val="000000"/>
              </a:solidFill>
              <a:latin typeface="Book Antiqua"/>
              <a:ea typeface="Book Antiqua"/>
              <a:cs typeface="Book Antiqua"/>
              <a:sym typeface="Book Antiqua"/>
            </a:endParaRPr>
          </a:p>
          <a:p>
            <a:pPr marL="0" lvl="0" indent="0" algn="just" rtl="0">
              <a:lnSpc>
                <a:spcPct val="100000"/>
              </a:lnSpc>
              <a:spcBef>
                <a:spcPts val="800"/>
              </a:spcBef>
              <a:spcAft>
                <a:spcPts val="800"/>
              </a:spcAft>
              <a:buClr>
                <a:schemeClr val="dk1"/>
              </a:buClr>
              <a:buSzPts val="1100"/>
              <a:buFont typeface="Arial"/>
              <a:buNone/>
            </a:pPr>
            <a:r>
              <a:rPr lang="ru" sz="1600" b="0">
                <a:solidFill>
                  <a:srgbClr val="000000"/>
                </a:solidFill>
                <a:latin typeface="Book Antiqua"/>
                <a:ea typeface="Book Antiqua"/>
                <a:cs typeface="Book Antiqua"/>
                <a:sym typeface="Book Antiqua"/>
              </a:rPr>
              <a:t>Реакция нәтижесінде изомерлі нитроқосылыстардың қоспасы түзіледі. Үшіншілік көміртегі атомындағы сутегі оңай орынбасады, ал екіншілікте - қиынырақ, ең қиын - біріншілікте:</a:t>
            </a:r>
            <a:endParaRPr sz="1600">
              <a:solidFill>
                <a:srgbClr val="000000"/>
              </a:solidFill>
              <a:latin typeface="Book Antiqua"/>
              <a:ea typeface="Book Antiqua"/>
              <a:cs typeface="Book Antiqua"/>
              <a:sym typeface="Book Antiqua"/>
            </a:endParaRPr>
          </a:p>
        </p:txBody>
      </p:sp>
      <p:sp>
        <p:nvSpPr>
          <p:cNvPr id="307" name="Google Shape;307;p42"/>
          <p:cNvSpPr txBox="1"/>
          <p:nvPr/>
        </p:nvSpPr>
        <p:spPr>
          <a:xfrm>
            <a:off x="0" y="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Times New Roman"/>
              <a:ea typeface="Times New Roman"/>
              <a:cs typeface="Times New Roman"/>
              <a:sym typeface="Times New Roman"/>
            </a:endParaRPr>
          </a:p>
        </p:txBody>
      </p:sp>
      <p:pic>
        <p:nvPicPr>
          <p:cNvPr id="308" name="Google Shape;308;p42"/>
          <p:cNvPicPr preferRelativeResize="0"/>
          <p:nvPr/>
        </p:nvPicPr>
        <p:blipFill rotWithShape="1">
          <a:blip r:embed="rId3">
            <a:alphaModFix/>
          </a:blip>
          <a:srcRect/>
          <a:stretch/>
        </p:blipFill>
        <p:spPr>
          <a:xfrm>
            <a:off x="1252050" y="1142150"/>
            <a:ext cx="6928604" cy="333575"/>
          </a:xfrm>
          <a:prstGeom prst="rect">
            <a:avLst/>
          </a:prstGeom>
          <a:noFill/>
          <a:ln>
            <a:noFill/>
          </a:ln>
        </p:spPr>
      </p:pic>
      <p:sp>
        <p:nvSpPr>
          <p:cNvPr id="309" name="Google Shape;309;p42"/>
          <p:cNvSpPr txBox="1"/>
          <p:nvPr/>
        </p:nvSpPr>
        <p:spPr>
          <a:xfrm>
            <a:off x="393150" y="549838"/>
            <a:ext cx="8357700" cy="474900"/>
          </a:xfrm>
          <a:prstGeom prst="rect">
            <a:avLst/>
          </a:prstGeom>
          <a:noFill/>
          <a:ln>
            <a:noFill/>
          </a:ln>
        </p:spPr>
        <p:txBody>
          <a:bodyPr spcFirstLastPara="1" wrap="square" lIns="45700" tIns="0" rIns="45700" bIns="0" anchor="b" anchorCtr="0">
            <a:noAutofit/>
          </a:bodyPr>
          <a:lstStyle/>
          <a:p>
            <a:pPr marL="0" marR="0" lvl="0" indent="0" algn="just" rtl="0">
              <a:lnSpc>
                <a:spcPct val="100000"/>
              </a:lnSpc>
              <a:spcBef>
                <a:spcPts val="0"/>
              </a:spcBef>
              <a:spcAft>
                <a:spcPts val="0"/>
              </a:spcAft>
              <a:buClr>
                <a:schemeClr val="dk1"/>
              </a:buClr>
              <a:buSzPts val="1100"/>
              <a:buFont typeface="Arial"/>
              <a:buNone/>
            </a:pPr>
            <a:r>
              <a:rPr lang="ru" sz="1600" b="1" i="0" u="none" strike="noStrike" cap="none">
                <a:solidFill>
                  <a:srgbClr val="000000"/>
                </a:solidFill>
                <a:latin typeface="Book Antiqua"/>
                <a:ea typeface="Book Antiqua"/>
                <a:cs typeface="Book Antiqua"/>
                <a:sym typeface="Book Antiqua"/>
              </a:rPr>
              <a:t>2. Сульфохлорлау және сульфототығу.</a:t>
            </a:r>
            <a:r>
              <a:rPr lang="ru" sz="1600" b="0" i="0" u="none" strike="noStrike" cap="none">
                <a:solidFill>
                  <a:srgbClr val="000000"/>
                </a:solidFill>
                <a:latin typeface="Book Antiqua"/>
                <a:ea typeface="Book Antiqua"/>
                <a:cs typeface="Book Antiqua"/>
                <a:sym typeface="Book Antiqua"/>
              </a:rPr>
              <a:t> Алкандардың тікелей сульфирленуі қиын жүреді және де жиі тотығумен қоса өтеді, нәтижесінде алкансульфонилхлоридтер түзіледі:</a:t>
            </a:r>
            <a:endParaRPr sz="1600" b="1" i="0" u="none" strike="noStrike" cap="none">
              <a:solidFill>
                <a:srgbClr val="000000"/>
              </a:solidFill>
              <a:latin typeface="Book Antiqua"/>
              <a:ea typeface="Book Antiqua"/>
              <a:cs typeface="Book Antiqua"/>
              <a:sym typeface="Book Antiqua"/>
            </a:endParaRPr>
          </a:p>
        </p:txBody>
      </p:sp>
      <p:sp>
        <p:nvSpPr>
          <p:cNvPr id="310" name="Google Shape;310;p42"/>
          <p:cNvSpPr txBox="1"/>
          <p:nvPr/>
        </p:nvSpPr>
        <p:spPr>
          <a:xfrm>
            <a:off x="0" y="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Times New Roman"/>
              <a:ea typeface="Times New Roman"/>
              <a:cs typeface="Times New Roman"/>
              <a:sym typeface="Times New Roman"/>
            </a:endParaRPr>
          </a:p>
        </p:txBody>
      </p:sp>
      <p:pic>
        <p:nvPicPr>
          <p:cNvPr id="311" name="Google Shape;311;p42"/>
          <p:cNvPicPr preferRelativeResize="0"/>
          <p:nvPr/>
        </p:nvPicPr>
        <p:blipFill rotWithShape="1">
          <a:blip r:embed="rId4">
            <a:alphaModFix/>
          </a:blip>
          <a:srcRect/>
          <a:stretch/>
        </p:blipFill>
        <p:spPr>
          <a:xfrm>
            <a:off x="2210325" y="3628200"/>
            <a:ext cx="4861325" cy="13801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43"/>
          <p:cNvSpPr txBox="1"/>
          <p:nvPr/>
        </p:nvSpPr>
        <p:spPr>
          <a:xfrm>
            <a:off x="228600" y="76200"/>
            <a:ext cx="8808000" cy="1654800"/>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1800"/>
              <a:buFont typeface="Arial"/>
              <a:buNone/>
            </a:pPr>
            <a:r>
              <a:rPr lang="ru" sz="1800" b="1" i="0" u="none" strike="noStrike" cap="none">
                <a:solidFill>
                  <a:schemeClr val="dk1"/>
                </a:solidFill>
                <a:highlight>
                  <a:srgbClr val="FFFFFF"/>
                </a:highlight>
                <a:latin typeface="Book Antiqua"/>
                <a:ea typeface="Book Antiqua"/>
                <a:cs typeface="Book Antiqua"/>
                <a:sym typeface="Book Antiqua"/>
              </a:rPr>
              <a:t>4. Сульфирлеу</a:t>
            </a:r>
            <a:r>
              <a:rPr lang="ru" sz="1800" b="0" i="0" u="none" strike="noStrike" cap="none">
                <a:solidFill>
                  <a:schemeClr val="dk1"/>
                </a:solidFill>
                <a:highlight>
                  <a:srgbClr val="FFFFFF"/>
                </a:highlight>
                <a:latin typeface="Book Antiqua"/>
                <a:ea typeface="Book Antiqua"/>
                <a:cs typeface="Book Antiqua"/>
                <a:sym typeface="Book Antiqua"/>
              </a:rPr>
              <a:t> (сутегі атомының </a:t>
            </a:r>
            <a:r>
              <a:rPr lang="ru" sz="1800" b="0" i="0" u="none" strike="noStrike" cap="none">
                <a:solidFill>
                  <a:schemeClr val="dk1"/>
                </a:solidFill>
                <a:highlight>
                  <a:schemeClr val="lt1"/>
                </a:highlight>
                <a:latin typeface="Book Antiqua"/>
                <a:ea typeface="Book Antiqua"/>
                <a:cs typeface="Book Antiqua"/>
                <a:sym typeface="Book Antiqua"/>
              </a:rPr>
              <a:t>сульфотоппен SO</a:t>
            </a:r>
            <a:r>
              <a:rPr lang="ru" sz="1800" b="0" i="0" u="none" strike="noStrike" cap="none" baseline="-25000">
                <a:solidFill>
                  <a:schemeClr val="dk1"/>
                </a:solidFill>
                <a:highlight>
                  <a:schemeClr val="lt1"/>
                </a:highlight>
                <a:latin typeface="Book Antiqua"/>
                <a:ea typeface="Book Antiqua"/>
                <a:cs typeface="Book Antiqua"/>
                <a:sym typeface="Book Antiqua"/>
              </a:rPr>
              <a:t>3</a:t>
            </a:r>
            <a:r>
              <a:rPr lang="ru" sz="1800" b="0" i="0" u="none" strike="noStrike" cap="none">
                <a:solidFill>
                  <a:schemeClr val="dk1"/>
                </a:solidFill>
                <a:highlight>
                  <a:schemeClr val="lt1"/>
                </a:highlight>
                <a:latin typeface="Book Antiqua"/>
                <a:ea typeface="Book Antiqua"/>
                <a:cs typeface="Book Antiqua"/>
                <a:sym typeface="Book Antiqua"/>
              </a:rPr>
              <a:t>Н </a:t>
            </a:r>
            <a:r>
              <a:rPr lang="ru" sz="1800" b="0" i="0" u="none" strike="noStrike" cap="none">
                <a:solidFill>
                  <a:schemeClr val="dk1"/>
                </a:solidFill>
                <a:highlight>
                  <a:srgbClr val="FFFFFF"/>
                </a:highlight>
                <a:latin typeface="Book Antiqua"/>
                <a:ea typeface="Book Antiqua"/>
                <a:cs typeface="Book Antiqua"/>
                <a:sym typeface="Book Antiqua"/>
              </a:rPr>
              <a:t>орынбасуы нәтижесінде алкансульфоқышқылы RSO</a:t>
            </a:r>
            <a:r>
              <a:rPr lang="ru" sz="1800" b="0" i="0" u="none" strike="noStrike" cap="none" baseline="-25000">
                <a:solidFill>
                  <a:schemeClr val="dk1"/>
                </a:solidFill>
                <a:highlight>
                  <a:srgbClr val="FFFFFF"/>
                </a:highlight>
                <a:latin typeface="Book Antiqua"/>
                <a:ea typeface="Book Antiqua"/>
                <a:cs typeface="Book Antiqua"/>
                <a:sym typeface="Book Antiqua"/>
              </a:rPr>
              <a:t>3</a:t>
            </a:r>
            <a:r>
              <a:rPr lang="ru" sz="1800" b="0" i="0" u="none" strike="noStrike" cap="none">
                <a:solidFill>
                  <a:schemeClr val="dk1"/>
                </a:solidFill>
                <a:highlight>
                  <a:srgbClr val="FFFFFF"/>
                </a:highlight>
                <a:latin typeface="Book Antiqua"/>
                <a:ea typeface="Book Antiqua"/>
                <a:cs typeface="Book Antiqua"/>
                <a:sym typeface="Book Antiqua"/>
              </a:rPr>
              <a:t>Н түзіледі). Сульфирлеуші реагент – скүкірт қышқылы Н</a:t>
            </a:r>
            <a:r>
              <a:rPr lang="ru" sz="1800" b="0" i="0" u="none" strike="noStrike" cap="none" baseline="-25000">
                <a:solidFill>
                  <a:schemeClr val="dk1"/>
                </a:solidFill>
                <a:highlight>
                  <a:srgbClr val="FFFFFF"/>
                </a:highlight>
                <a:latin typeface="Book Antiqua"/>
                <a:ea typeface="Book Antiqua"/>
                <a:cs typeface="Book Antiqua"/>
                <a:sym typeface="Book Antiqua"/>
              </a:rPr>
              <a:t>2</a:t>
            </a:r>
            <a:r>
              <a:rPr lang="ru" sz="1800" b="0" i="0" u="none" strike="noStrike" cap="none">
                <a:solidFill>
                  <a:schemeClr val="dk1"/>
                </a:solidFill>
                <a:highlight>
                  <a:srgbClr val="FFFFFF"/>
                </a:highlight>
                <a:latin typeface="Book Antiqua"/>
                <a:ea typeface="Book Antiqua"/>
                <a:cs typeface="Book Antiqua"/>
                <a:sym typeface="Book Antiqua"/>
              </a:rPr>
              <a:t>SO</a:t>
            </a:r>
            <a:r>
              <a:rPr lang="ru" sz="1800" b="0" i="0" u="none" strike="noStrike" cap="none" baseline="-25000">
                <a:solidFill>
                  <a:schemeClr val="dk1"/>
                </a:solidFill>
                <a:highlight>
                  <a:srgbClr val="FFFFFF"/>
                </a:highlight>
                <a:latin typeface="Book Antiqua"/>
                <a:ea typeface="Book Antiqua"/>
                <a:cs typeface="Book Antiqua"/>
                <a:sym typeface="Book Antiqua"/>
              </a:rPr>
              <a:t>4</a:t>
            </a:r>
            <a:r>
              <a:rPr lang="ru" sz="1800" b="0" i="0" u="none" strike="noStrike" cap="none">
                <a:solidFill>
                  <a:schemeClr val="dk1"/>
                </a:solidFill>
                <a:highlight>
                  <a:srgbClr val="FFFFFF"/>
                </a:highlight>
                <a:latin typeface="Book Antiqua"/>
                <a:ea typeface="Book Antiqua"/>
                <a:cs typeface="Book Antiqua"/>
                <a:sym typeface="Book Antiqua"/>
              </a:rPr>
              <a:t> (НО─SO</a:t>
            </a:r>
            <a:r>
              <a:rPr lang="ru" sz="1800" b="0" i="0" u="none" strike="noStrike" cap="none" baseline="-25000">
                <a:solidFill>
                  <a:schemeClr val="dk1"/>
                </a:solidFill>
                <a:highlight>
                  <a:srgbClr val="FFFFFF"/>
                </a:highlight>
                <a:latin typeface="Book Antiqua"/>
                <a:ea typeface="Book Antiqua"/>
                <a:cs typeface="Book Antiqua"/>
                <a:sym typeface="Book Antiqua"/>
              </a:rPr>
              <a:t>3</a:t>
            </a:r>
            <a:r>
              <a:rPr lang="ru" sz="1800" b="0" i="0" u="none" strike="noStrike" cap="none">
                <a:solidFill>
                  <a:schemeClr val="dk1"/>
                </a:solidFill>
                <a:highlight>
                  <a:srgbClr val="FFFFFF"/>
                </a:highlight>
                <a:latin typeface="Book Antiqua"/>
                <a:ea typeface="Book Antiqua"/>
                <a:cs typeface="Book Antiqua"/>
                <a:sym typeface="Book Antiqua"/>
              </a:rPr>
              <a:t>Н). Алкандарды сульфирлеу реакциясы </a:t>
            </a:r>
            <a:r>
              <a:rPr lang="ru" sz="1800" b="1" i="0" u="none" strike="noStrike" cap="none">
                <a:solidFill>
                  <a:schemeClr val="dk1"/>
                </a:solidFill>
                <a:highlight>
                  <a:schemeClr val="lt1"/>
                </a:highlight>
                <a:latin typeface="Book Antiqua"/>
                <a:ea typeface="Book Antiqua"/>
                <a:cs typeface="Book Antiqua"/>
                <a:sym typeface="Book Antiqua"/>
              </a:rPr>
              <a:t>концентрлі Н</a:t>
            </a:r>
            <a:r>
              <a:rPr lang="ru" sz="1800" b="1" i="0" u="none" strike="noStrike" cap="none" baseline="-25000">
                <a:solidFill>
                  <a:schemeClr val="dk1"/>
                </a:solidFill>
                <a:highlight>
                  <a:schemeClr val="lt1"/>
                </a:highlight>
                <a:latin typeface="Book Antiqua"/>
                <a:ea typeface="Book Antiqua"/>
                <a:cs typeface="Book Antiqua"/>
                <a:sym typeface="Book Antiqua"/>
              </a:rPr>
              <a:t>2</a:t>
            </a:r>
            <a:r>
              <a:rPr lang="ru" sz="1800" b="1" i="0" u="none" strike="noStrike" cap="none">
                <a:solidFill>
                  <a:schemeClr val="dk1"/>
                </a:solidFill>
                <a:highlight>
                  <a:schemeClr val="lt1"/>
                </a:highlight>
                <a:latin typeface="Book Antiqua"/>
                <a:ea typeface="Book Antiqua"/>
                <a:cs typeface="Book Antiqua"/>
                <a:sym typeface="Book Antiqua"/>
              </a:rPr>
              <a:t>SO</a:t>
            </a:r>
            <a:r>
              <a:rPr lang="ru" sz="1800" b="1" i="0" u="none" strike="noStrike" cap="none" baseline="-25000">
                <a:solidFill>
                  <a:schemeClr val="dk1"/>
                </a:solidFill>
                <a:highlight>
                  <a:schemeClr val="lt1"/>
                </a:highlight>
                <a:latin typeface="Book Antiqua"/>
                <a:ea typeface="Book Antiqua"/>
                <a:cs typeface="Book Antiqua"/>
                <a:sym typeface="Book Antiqua"/>
              </a:rPr>
              <a:t>4</a:t>
            </a:r>
            <a:r>
              <a:rPr lang="ru" sz="1800" b="0" i="0" u="none" strike="noStrike" cap="none">
                <a:solidFill>
                  <a:schemeClr val="dk1"/>
                </a:solidFill>
                <a:highlight>
                  <a:srgbClr val="FFFFFF"/>
                </a:highlight>
                <a:latin typeface="Book Antiqua"/>
                <a:ea typeface="Book Antiqua"/>
                <a:cs typeface="Book Antiqua"/>
                <a:sym typeface="Book Antiqua"/>
              </a:rPr>
              <a:t>.</a:t>
            </a:r>
            <a:endParaRPr sz="1800" b="0" i="0" u="none" strike="noStrike" cap="none">
              <a:solidFill>
                <a:schemeClr val="dk1"/>
              </a:solidFill>
              <a:highlight>
                <a:srgbClr val="FFFFFF"/>
              </a:highlight>
              <a:latin typeface="Book Antiqua"/>
              <a:ea typeface="Book Antiqua"/>
              <a:cs typeface="Book Antiqua"/>
              <a:sym typeface="Book Antiqua"/>
            </a:endParaRPr>
          </a:p>
          <a:p>
            <a:pPr marL="0" marR="0" lvl="0" indent="0" algn="just" rtl="0">
              <a:lnSpc>
                <a:spcPct val="100000"/>
              </a:lnSpc>
              <a:spcBef>
                <a:spcPts val="0"/>
              </a:spcBef>
              <a:spcAft>
                <a:spcPts val="0"/>
              </a:spcAft>
              <a:buClr>
                <a:srgbClr val="000000"/>
              </a:buClr>
              <a:buSzPts val="1800"/>
              <a:buFont typeface="Arial"/>
              <a:buNone/>
            </a:pPr>
            <a:r>
              <a:rPr lang="ru" sz="1800" b="0" i="0" u="none" strike="noStrike" cap="none">
                <a:solidFill>
                  <a:schemeClr val="dk1"/>
                </a:solidFill>
                <a:highlight>
                  <a:srgbClr val="FFFFFF"/>
                </a:highlight>
                <a:latin typeface="Book Antiqua"/>
                <a:ea typeface="Book Antiqua"/>
                <a:cs typeface="Book Antiqua"/>
                <a:sym typeface="Book Antiqua"/>
              </a:rPr>
              <a:t>Үшіншілік көміртегі атомындағы сутегі атомы ең оңай орынбасады:</a:t>
            </a:r>
            <a:endParaRPr sz="1800" b="0" i="0" u="none" strike="noStrike" cap="none">
              <a:solidFill>
                <a:schemeClr val="dk1"/>
              </a:solidFill>
              <a:highlight>
                <a:srgbClr val="FFFFFF"/>
              </a:highlight>
              <a:latin typeface="Book Antiqua"/>
              <a:ea typeface="Book Antiqua"/>
              <a:cs typeface="Book Antiqua"/>
              <a:sym typeface="Book Antiqua"/>
            </a:endParaRPr>
          </a:p>
        </p:txBody>
      </p:sp>
      <p:pic>
        <p:nvPicPr>
          <p:cNvPr id="317" name="Google Shape;317;p43"/>
          <p:cNvPicPr preferRelativeResize="0"/>
          <p:nvPr/>
        </p:nvPicPr>
        <p:blipFill rotWithShape="1">
          <a:blip r:embed="rId3">
            <a:alphaModFix/>
          </a:blip>
          <a:srcRect/>
          <a:stretch/>
        </p:blipFill>
        <p:spPr>
          <a:xfrm>
            <a:off x="1495175" y="1849275"/>
            <a:ext cx="5742449" cy="25284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44"/>
          <p:cNvSpPr txBox="1">
            <a:spLocks noGrp="1"/>
          </p:cNvSpPr>
          <p:nvPr>
            <p:ph type="title"/>
          </p:nvPr>
        </p:nvSpPr>
        <p:spPr>
          <a:xfrm>
            <a:off x="311700" y="184750"/>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ru" sz="3000"/>
              <a:t>- Алкандар реакциясы (тотығу)</a:t>
            </a:r>
            <a:endParaRPr/>
          </a:p>
        </p:txBody>
      </p:sp>
      <p:sp>
        <p:nvSpPr>
          <p:cNvPr id="323" name="Google Shape;323;p44"/>
          <p:cNvSpPr txBox="1">
            <a:spLocks noGrp="1"/>
          </p:cNvSpPr>
          <p:nvPr>
            <p:ph type="body" idx="1"/>
          </p:nvPr>
        </p:nvSpPr>
        <p:spPr>
          <a:xfrm>
            <a:off x="311700" y="863550"/>
            <a:ext cx="8520600" cy="34164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SzPts val="1800"/>
              <a:buNone/>
            </a:pPr>
            <a:r>
              <a:rPr lang="ru">
                <a:solidFill>
                  <a:schemeClr val="dk1"/>
                </a:solidFill>
                <a:highlight>
                  <a:srgbClr val="FFFFFF"/>
                </a:highlight>
                <a:latin typeface="Book Antiqua"/>
                <a:ea typeface="Book Antiqua"/>
                <a:cs typeface="Book Antiqua"/>
                <a:sym typeface="Book Antiqua"/>
              </a:rPr>
              <a:t>Алкандар </a:t>
            </a:r>
            <a:r>
              <a:rPr lang="ru">
                <a:solidFill>
                  <a:schemeClr val="dk1"/>
                </a:solidFill>
                <a:highlight>
                  <a:srgbClr val="EAD1DC"/>
                </a:highlight>
                <a:latin typeface="Book Antiqua"/>
                <a:ea typeface="Book Antiqua"/>
                <a:cs typeface="Book Antiqua"/>
                <a:sym typeface="Book Antiqua"/>
              </a:rPr>
              <a:t>бос радикалдар механизмі</a:t>
            </a:r>
            <a:r>
              <a:rPr lang="ru">
                <a:solidFill>
                  <a:schemeClr val="dk1"/>
                </a:solidFill>
                <a:latin typeface="Book Antiqua"/>
                <a:ea typeface="Book Antiqua"/>
                <a:cs typeface="Book Antiqua"/>
                <a:sym typeface="Book Antiqua"/>
              </a:rPr>
              <a:t>  арқылы </a:t>
            </a:r>
            <a:r>
              <a:rPr lang="ru">
                <a:solidFill>
                  <a:schemeClr val="dk1"/>
                </a:solidFill>
                <a:highlight>
                  <a:srgbClr val="FFFFFF"/>
                </a:highlight>
                <a:latin typeface="Book Antiqua"/>
                <a:ea typeface="Book Antiqua"/>
                <a:cs typeface="Book Antiqua"/>
                <a:sym typeface="Book Antiqua"/>
              </a:rPr>
              <a:t>көмірқышқыл газы мен суға дейін тотығуы мүмкін. Алкандардың </a:t>
            </a:r>
            <a:r>
              <a:rPr lang="ru">
                <a:solidFill>
                  <a:schemeClr val="dk1"/>
                </a:solidFill>
                <a:highlight>
                  <a:srgbClr val="EAD1DC"/>
                </a:highlight>
                <a:latin typeface="Book Antiqua"/>
                <a:ea typeface="Book Antiqua"/>
                <a:cs typeface="Book Antiqua"/>
                <a:sym typeface="Book Antiqua"/>
              </a:rPr>
              <a:t>толық</a:t>
            </a:r>
            <a:r>
              <a:rPr lang="ru">
                <a:solidFill>
                  <a:schemeClr val="dk1"/>
                </a:solidFill>
                <a:latin typeface="Book Antiqua"/>
                <a:ea typeface="Book Antiqua"/>
                <a:cs typeface="Book Antiqua"/>
                <a:sym typeface="Book Antiqua"/>
              </a:rPr>
              <a:t> тотығуынад бөлінетін </a:t>
            </a:r>
            <a:r>
              <a:rPr lang="ru">
                <a:solidFill>
                  <a:schemeClr val="dk1"/>
                </a:solidFill>
                <a:highlight>
                  <a:srgbClr val="FFFFFF"/>
                </a:highlight>
                <a:latin typeface="Book Antiqua"/>
                <a:ea typeface="Book Antiqua"/>
                <a:cs typeface="Book Antiqua"/>
                <a:sym typeface="Book Antiqua"/>
              </a:rPr>
              <a:t>энергияны жану жылуы деп аталады.</a:t>
            </a:r>
            <a:endParaRPr>
              <a:solidFill>
                <a:schemeClr val="dk1"/>
              </a:solidFill>
              <a:highlight>
                <a:srgbClr val="FFFFFF"/>
              </a:highlight>
              <a:latin typeface="Book Antiqua"/>
              <a:ea typeface="Book Antiqua"/>
              <a:cs typeface="Book Antiqua"/>
              <a:sym typeface="Book Antiqua"/>
            </a:endParaRPr>
          </a:p>
          <a:p>
            <a:pPr marL="0" lvl="0" indent="0" algn="just" rtl="0">
              <a:lnSpc>
                <a:spcPct val="115000"/>
              </a:lnSpc>
              <a:spcBef>
                <a:spcPts val="1600"/>
              </a:spcBef>
              <a:spcAft>
                <a:spcPts val="0"/>
              </a:spcAft>
              <a:buSzPts val="1800"/>
              <a:buNone/>
            </a:pPr>
            <a:endParaRPr>
              <a:solidFill>
                <a:schemeClr val="dk1"/>
              </a:solidFill>
              <a:highlight>
                <a:srgbClr val="FFFFFF"/>
              </a:highlight>
              <a:latin typeface="Book Antiqua"/>
              <a:ea typeface="Book Antiqua"/>
              <a:cs typeface="Book Antiqua"/>
              <a:sym typeface="Book Antiqua"/>
            </a:endParaRPr>
          </a:p>
          <a:p>
            <a:pPr marL="0" lvl="0" indent="0" algn="just" rtl="0">
              <a:lnSpc>
                <a:spcPct val="115000"/>
              </a:lnSpc>
              <a:spcBef>
                <a:spcPts val="1600"/>
              </a:spcBef>
              <a:spcAft>
                <a:spcPts val="1600"/>
              </a:spcAft>
              <a:buSzPts val="1800"/>
              <a:buNone/>
            </a:pPr>
            <a:endParaRPr sz="1200" b="1">
              <a:solidFill>
                <a:schemeClr val="dk1"/>
              </a:solidFill>
              <a:highlight>
                <a:srgbClr val="FFFFFF"/>
              </a:highlight>
            </a:endParaRPr>
          </a:p>
        </p:txBody>
      </p:sp>
      <p:pic>
        <p:nvPicPr>
          <p:cNvPr id="324" name="Google Shape;324;p44" descr="Картинки по запросу combustion of alkanes formula"/>
          <p:cNvPicPr preferRelativeResize="0"/>
          <p:nvPr/>
        </p:nvPicPr>
        <p:blipFill rotWithShape="1">
          <a:blip r:embed="rId3">
            <a:alphaModFix/>
          </a:blip>
          <a:srcRect b="39943"/>
          <a:stretch/>
        </p:blipFill>
        <p:spPr>
          <a:xfrm>
            <a:off x="2136550" y="2272625"/>
            <a:ext cx="4461850" cy="1738425"/>
          </a:xfrm>
          <a:prstGeom prst="rect">
            <a:avLst/>
          </a:prstGeom>
          <a:noFill/>
          <a:ln>
            <a:noFill/>
          </a:ln>
        </p:spPr>
      </p:pic>
      <p:sp>
        <p:nvSpPr>
          <p:cNvPr id="325" name="Google Shape;325;p44"/>
          <p:cNvSpPr txBox="1"/>
          <p:nvPr/>
        </p:nvSpPr>
        <p:spPr>
          <a:xfrm>
            <a:off x="1909425" y="3927175"/>
            <a:ext cx="5416200" cy="458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ru" sz="1400" b="0" i="0" u="none" strike="noStrike" cap="none">
                <a:solidFill>
                  <a:srgbClr val="000000"/>
                </a:solidFill>
                <a:latin typeface="Book Antiqua"/>
                <a:ea typeface="Book Antiqua"/>
                <a:cs typeface="Book Antiqua"/>
                <a:sym typeface="Book Antiqua"/>
              </a:rPr>
              <a:t>    метан    + 	оттегі    	көмірқышқыл  газы  +  су</a:t>
            </a:r>
            <a:endParaRPr sz="1400" b="0" i="0" u="none" strike="noStrike" cap="none">
              <a:solidFill>
                <a:srgbClr val="000000"/>
              </a:solidFill>
              <a:latin typeface="Book Antiqua"/>
              <a:ea typeface="Book Antiqua"/>
              <a:cs typeface="Book Antiqua"/>
              <a:sym typeface="Book Antiqu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45"/>
          <p:cNvSpPr txBox="1">
            <a:spLocks noGrp="1"/>
          </p:cNvSpPr>
          <p:nvPr>
            <p:ph type="title"/>
          </p:nvPr>
        </p:nvSpPr>
        <p:spPr>
          <a:xfrm>
            <a:off x="414100" y="58275"/>
            <a:ext cx="8520600" cy="591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ru" sz="3000"/>
              <a:t>Тотығу және тотықсыздану реакциялары</a:t>
            </a:r>
            <a:endParaRPr sz="3000"/>
          </a:p>
        </p:txBody>
      </p:sp>
      <p:sp>
        <p:nvSpPr>
          <p:cNvPr id="331" name="Google Shape;331;p45"/>
          <p:cNvSpPr txBox="1">
            <a:spLocks noGrp="1"/>
          </p:cNvSpPr>
          <p:nvPr>
            <p:ph type="body" idx="1"/>
          </p:nvPr>
        </p:nvSpPr>
        <p:spPr>
          <a:xfrm>
            <a:off x="414100" y="650175"/>
            <a:ext cx="8520600" cy="3416400"/>
          </a:xfrm>
          <a:prstGeom prst="rect">
            <a:avLst/>
          </a:prstGeom>
          <a:noFill/>
          <a:ln>
            <a:noFill/>
          </a:ln>
        </p:spPr>
        <p:txBody>
          <a:bodyPr spcFirstLastPara="1" wrap="square" lIns="91425" tIns="91425" rIns="91425" bIns="91425" anchor="t" anchorCtr="0">
            <a:noAutofit/>
          </a:bodyPr>
          <a:lstStyle/>
          <a:p>
            <a:pPr marL="457200" lvl="0" indent="-342900" algn="just" rtl="0">
              <a:lnSpc>
                <a:spcPct val="115000"/>
              </a:lnSpc>
              <a:spcBef>
                <a:spcPts val="0"/>
              </a:spcBef>
              <a:spcAft>
                <a:spcPts val="0"/>
              </a:spcAft>
              <a:buClr>
                <a:schemeClr val="dk1"/>
              </a:buClr>
              <a:buSzPts val="1800"/>
              <a:buFont typeface="Book Antiqua"/>
              <a:buChar char="●"/>
            </a:pPr>
            <a:r>
              <a:rPr lang="ru">
                <a:solidFill>
                  <a:schemeClr val="dk1"/>
                </a:solidFill>
                <a:latin typeface="Book Antiqua"/>
                <a:ea typeface="Book Antiqua"/>
                <a:cs typeface="Book Antiqua"/>
                <a:sym typeface="Book Antiqua"/>
              </a:rPr>
              <a:t>Тотығу C – O байланыстың өсуіне алып келеді </a:t>
            </a:r>
            <a:endParaRPr>
              <a:solidFill>
                <a:schemeClr val="dk1"/>
              </a:solidFill>
              <a:latin typeface="Book Antiqua"/>
              <a:ea typeface="Book Antiqua"/>
              <a:cs typeface="Book Antiqua"/>
              <a:sym typeface="Book Antiqua"/>
            </a:endParaRPr>
          </a:p>
          <a:p>
            <a:pPr marL="457200" lvl="0" indent="-342900" algn="just" rtl="0">
              <a:lnSpc>
                <a:spcPct val="115000"/>
              </a:lnSpc>
              <a:spcBef>
                <a:spcPts val="0"/>
              </a:spcBef>
              <a:spcAft>
                <a:spcPts val="0"/>
              </a:spcAft>
              <a:buClr>
                <a:schemeClr val="dk1"/>
              </a:buClr>
              <a:buSzPts val="1800"/>
              <a:buFont typeface="Book Antiqua"/>
              <a:buChar char="●"/>
            </a:pPr>
            <a:r>
              <a:rPr lang="ru">
                <a:solidFill>
                  <a:schemeClr val="dk1"/>
                </a:solidFill>
                <a:latin typeface="Book Antiqua"/>
                <a:ea typeface="Book Antiqua"/>
                <a:cs typeface="Book Antiqua"/>
                <a:sym typeface="Book Antiqua"/>
              </a:rPr>
              <a:t>Тотығу C – Н байланыстың азаюына алып келеді</a:t>
            </a:r>
            <a:endParaRPr>
              <a:solidFill>
                <a:schemeClr val="dk1"/>
              </a:solidFill>
              <a:latin typeface="Book Antiqua"/>
              <a:ea typeface="Book Antiqua"/>
              <a:cs typeface="Book Antiqua"/>
              <a:sym typeface="Book Antiqua"/>
            </a:endParaRPr>
          </a:p>
          <a:p>
            <a:pPr marL="457200" lvl="0" indent="-342900" algn="just" rtl="0">
              <a:lnSpc>
                <a:spcPct val="115000"/>
              </a:lnSpc>
              <a:spcBef>
                <a:spcPts val="0"/>
              </a:spcBef>
              <a:spcAft>
                <a:spcPts val="0"/>
              </a:spcAft>
              <a:buClr>
                <a:schemeClr val="dk1"/>
              </a:buClr>
              <a:buSzPts val="1800"/>
              <a:buFont typeface="Book Antiqua"/>
              <a:buChar char="●"/>
            </a:pPr>
            <a:r>
              <a:rPr lang="ru">
                <a:solidFill>
                  <a:schemeClr val="dk1"/>
                </a:solidFill>
                <a:latin typeface="Book Antiqua"/>
                <a:ea typeface="Book Antiqua"/>
                <a:cs typeface="Book Antiqua"/>
                <a:sym typeface="Book Antiqua"/>
              </a:rPr>
              <a:t>Тотықсыздану C – O байланыстың азаюымен түсіндіріледі</a:t>
            </a:r>
            <a:endParaRPr>
              <a:solidFill>
                <a:schemeClr val="dk1"/>
              </a:solidFill>
              <a:latin typeface="Book Antiqua"/>
              <a:ea typeface="Book Antiqua"/>
              <a:cs typeface="Book Antiqua"/>
              <a:sym typeface="Book Antiqua"/>
            </a:endParaRPr>
          </a:p>
          <a:p>
            <a:pPr marL="457200" lvl="0" indent="-342900" algn="just" rtl="0">
              <a:lnSpc>
                <a:spcPct val="115000"/>
              </a:lnSpc>
              <a:spcBef>
                <a:spcPts val="0"/>
              </a:spcBef>
              <a:spcAft>
                <a:spcPts val="0"/>
              </a:spcAft>
              <a:buClr>
                <a:schemeClr val="dk1"/>
              </a:buClr>
              <a:buSzPts val="1800"/>
              <a:buFont typeface="Book Antiqua"/>
              <a:buChar char="●"/>
            </a:pPr>
            <a:r>
              <a:rPr lang="ru">
                <a:solidFill>
                  <a:schemeClr val="dk1"/>
                </a:solidFill>
                <a:latin typeface="Book Antiqua"/>
                <a:ea typeface="Book Antiqua"/>
                <a:cs typeface="Book Antiqua"/>
                <a:sym typeface="Book Antiqua"/>
              </a:rPr>
              <a:t>Тотықсыздану C – Н байланыстың көбеюімен түсіндіріледі</a:t>
            </a:r>
            <a:endParaRPr>
              <a:solidFill>
                <a:schemeClr val="dk1"/>
              </a:solidFill>
              <a:latin typeface="Book Antiqua"/>
              <a:ea typeface="Book Antiqua"/>
              <a:cs typeface="Book Antiqua"/>
              <a:sym typeface="Book Antiqua"/>
            </a:endParaRPr>
          </a:p>
          <a:p>
            <a:pPr marL="0" lvl="0" indent="0" algn="l" rtl="0">
              <a:lnSpc>
                <a:spcPct val="100000"/>
              </a:lnSpc>
              <a:spcBef>
                <a:spcPts val="0"/>
              </a:spcBef>
              <a:spcAft>
                <a:spcPts val="1600"/>
              </a:spcAft>
              <a:buSzPts val="1800"/>
              <a:buNone/>
            </a:pPr>
            <a:endParaRPr/>
          </a:p>
        </p:txBody>
      </p:sp>
      <p:pic>
        <p:nvPicPr>
          <p:cNvPr id="332" name="Google Shape;332;p45"/>
          <p:cNvPicPr preferRelativeResize="0"/>
          <p:nvPr/>
        </p:nvPicPr>
        <p:blipFill rotWithShape="1">
          <a:blip r:embed="rId3">
            <a:alphaModFix/>
          </a:blip>
          <a:srcRect/>
          <a:stretch/>
        </p:blipFill>
        <p:spPr>
          <a:xfrm>
            <a:off x="1162300" y="2169825"/>
            <a:ext cx="6705600" cy="2743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9"/>
          <p:cNvSpPr txBox="1"/>
          <p:nvPr/>
        </p:nvSpPr>
        <p:spPr>
          <a:xfrm>
            <a:off x="311700" y="1402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ru" sz="2800" b="0" i="0" u="none" strike="noStrike" cap="none">
                <a:solidFill>
                  <a:schemeClr val="dk1"/>
                </a:solidFill>
                <a:latin typeface="Arial"/>
                <a:ea typeface="Arial"/>
                <a:cs typeface="Arial"/>
                <a:sym typeface="Arial"/>
              </a:rPr>
              <a:t>Негізгі әдебиеттер тізімі</a:t>
            </a:r>
            <a:endParaRPr sz="2800" b="0" i="0" u="none" strike="noStrike" cap="none">
              <a:solidFill>
                <a:srgbClr val="000000"/>
              </a:solidFill>
              <a:latin typeface="Arial"/>
              <a:ea typeface="Arial"/>
              <a:cs typeface="Arial"/>
              <a:sym typeface="Arial"/>
            </a:endParaRPr>
          </a:p>
        </p:txBody>
      </p:sp>
      <p:sp>
        <p:nvSpPr>
          <p:cNvPr id="79" name="Google Shape;79;p19"/>
          <p:cNvSpPr txBox="1"/>
          <p:nvPr/>
        </p:nvSpPr>
        <p:spPr>
          <a:xfrm>
            <a:off x="48425" y="900350"/>
            <a:ext cx="8910600" cy="3832500"/>
          </a:xfrm>
          <a:prstGeom prst="rect">
            <a:avLst/>
          </a:prstGeom>
          <a:noFill/>
          <a:ln>
            <a:noFill/>
          </a:ln>
        </p:spPr>
        <p:txBody>
          <a:bodyPr spcFirstLastPara="1" wrap="square" lIns="91425" tIns="91425" rIns="91425" bIns="91425" anchor="t" anchorCtr="0">
            <a:noAutofit/>
          </a:bodyPr>
          <a:lstStyle/>
          <a:p>
            <a:pPr marL="457200" marR="0" lvl="0" indent="-330200" algn="just" rtl="0">
              <a:lnSpc>
                <a:spcPct val="100000"/>
              </a:lnSpc>
              <a:spcBef>
                <a:spcPts val="0"/>
              </a:spcBef>
              <a:spcAft>
                <a:spcPts val="0"/>
              </a:spcAft>
              <a:buClr>
                <a:srgbClr val="000000"/>
              </a:buClr>
              <a:buSzPts val="1600"/>
              <a:buFont typeface="Arial"/>
              <a:buAutoNum type="arabicPeriod"/>
            </a:pPr>
            <a:r>
              <a:rPr lang="ru" sz="1600" b="0" i="0" u="none" strike="noStrike" cap="none">
                <a:solidFill>
                  <a:srgbClr val="000000"/>
                </a:solidFill>
                <a:latin typeface="Arial"/>
                <a:ea typeface="Arial"/>
                <a:cs typeface="Arial"/>
                <a:sym typeface="Arial"/>
              </a:rPr>
              <a:t>Органическая химия: Учеб. для вузов: В 2 кн./под ред. Н.А. Тюкавкиной. – М.: Дрофа, 2003. – Кн. 1: Основной курс. – C. 157-247</a:t>
            </a:r>
            <a:endParaRPr sz="1600" b="0" i="0" u="none" strike="noStrike" cap="none">
              <a:solidFill>
                <a:srgbClr val="000000"/>
              </a:solidFill>
              <a:latin typeface="Arial"/>
              <a:ea typeface="Arial"/>
              <a:cs typeface="Arial"/>
              <a:sym typeface="Arial"/>
            </a:endParaRPr>
          </a:p>
          <a:p>
            <a:pPr marL="457200" marR="0" lvl="0" indent="-330200" algn="just" rtl="0">
              <a:lnSpc>
                <a:spcPct val="100000"/>
              </a:lnSpc>
              <a:spcBef>
                <a:spcPts val="0"/>
              </a:spcBef>
              <a:spcAft>
                <a:spcPts val="0"/>
              </a:spcAft>
              <a:buClr>
                <a:srgbClr val="000000"/>
              </a:buClr>
              <a:buSzPts val="1600"/>
              <a:buFont typeface="Arial"/>
              <a:buAutoNum type="arabicPeriod"/>
            </a:pPr>
            <a:r>
              <a:rPr lang="ru" sz="1600" b="0" i="0" u="none" strike="noStrike" cap="none">
                <a:solidFill>
                  <a:srgbClr val="000000"/>
                </a:solidFill>
                <a:latin typeface="Arial"/>
                <a:ea typeface="Arial"/>
                <a:cs typeface="Arial"/>
                <a:sym typeface="Arial"/>
              </a:rPr>
              <a:t>В.П. Черных, Б.С. Зименковский, И.С. Гриценко. Органическая химия: учебник для студ. вузов / Под общ. ред. В.П. Черных.: изд-во НФаУ, 2007. – C. 130-196</a:t>
            </a:r>
            <a:endParaRPr sz="1600" b="0" i="0" u="none" strike="noStrike" cap="none">
              <a:solidFill>
                <a:srgbClr val="000000"/>
              </a:solidFill>
              <a:latin typeface="Arial"/>
              <a:ea typeface="Arial"/>
              <a:cs typeface="Arial"/>
              <a:sym typeface="Arial"/>
            </a:endParaRPr>
          </a:p>
          <a:p>
            <a:pPr marL="457200" marR="0" lvl="0" indent="-330200" algn="just" rtl="0">
              <a:lnSpc>
                <a:spcPct val="115000"/>
              </a:lnSpc>
              <a:spcBef>
                <a:spcPts val="0"/>
              </a:spcBef>
              <a:spcAft>
                <a:spcPts val="0"/>
              </a:spcAft>
              <a:buClr>
                <a:schemeClr val="dk1"/>
              </a:buClr>
              <a:buSzPts val="1600"/>
              <a:buFont typeface="Times New Roman"/>
              <a:buAutoNum type="arabicPeriod"/>
            </a:pPr>
            <a:r>
              <a:rPr lang="ru" sz="1600" b="0" i="0" u="none" strike="noStrike" cap="none">
                <a:solidFill>
                  <a:schemeClr val="dk1"/>
                </a:solidFill>
                <a:highlight>
                  <a:schemeClr val="lt1"/>
                </a:highlight>
                <a:latin typeface="Arial"/>
                <a:ea typeface="Arial"/>
                <a:cs typeface="Arial"/>
                <a:sym typeface="Arial"/>
              </a:rPr>
              <a:t>Травень В.Ф.</a:t>
            </a:r>
            <a:r>
              <a:rPr lang="ru" sz="1600" b="1" i="0" u="none" strike="noStrike" cap="none">
                <a:solidFill>
                  <a:schemeClr val="dk1"/>
                </a:solidFill>
                <a:highlight>
                  <a:schemeClr val="lt1"/>
                </a:highlight>
                <a:latin typeface="Arial"/>
                <a:ea typeface="Arial"/>
                <a:cs typeface="Arial"/>
                <a:sym typeface="Arial"/>
              </a:rPr>
              <a:t> </a:t>
            </a:r>
            <a:r>
              <a:rPr lang="ru" sz="1600" b="0" i="0" u="none" strike="noStrike" cap="none">
                <a:solidFill>
                  <a:schemeClr val="dk1"/>
                </a:solidFill>
                <a:latin typeface="Arial"/>
                <a:ea typeface="Arial"/>
                <a:cs typeface="Arial"/>
                <a:sym typeface="Arial"/>
              </a:rPr>
              <a:t>Органическая химия: 1 т. : учеб. пособие для вузов / УМО по классич. образованию. - 2-е изд., перераб. и доп. - М. : БИНОМ. Лаб. знаний, 2013. Т. 1. – C. 23-32</a:t>
            </a:r>
            <a:endParaRPr sz="1600" b="0" i="0" u="none" strike="noStrike" cap="none">
              <a:solidFill>
                <a:schemeClr val="dk1"/>
              </a:solidFill>
              <a:latin typeface="Arial"/>
              <a:ea typeface="Arial"/>
              <a:cs typeface="Arial"/>
              <a:sym typeface="Arial"/>
            </a:endParaRPr>
          </a:p>
          <a:p>
            <a:pPr marL="457200" marR="0" lvl="0" indent="-330200" algn="just" rtl="0">
              <a:lnSpc>
                <a:spcPct val="115000"/>
              </a:lnSpc>
              <a:spcBef>
                <a:spcPts val="0"/>
              </a:spcBef>
              <a:spcAft>
                <a:spcPts val="0"/>
              </a:spcAft>
              <a:buClr>
                <a:schemeClr val="dk1"/>
              </a:buClr>
              <a:buSzPts val="1600"/>
              <a:buFont typeface="Arial"/>
              <a:buAutoNum type="arabicPeriod"/>
            </a:pPr>
            <a:r>
              <a:rPr lang="ru" sz="1600" b="0" i="0" u="none" strike="noStrike" cap="none">
                <a:solidFill>
                  <a:schemeClr val="dk1"/>
                </a:solidFill>
                <a:latin typeface="Arial"/>
                <a:ea typeface="Arial"/>
                <a:cs typeface="Arial"/>
                <a:sym typeface="Arial"/>
              </a:rPr>
              <a:t>Organic Chemistry. International student version. 10ed. T.w.Graham Solomons, Craig. B. Fryhle., pp. 54-97</a:t>
            </a:r>
            <a:endParaRPr sz="1600" b="0" i="0" u="none" strike="noStrike" cap="none">
              <a:solidFill>
                <a:srgbClr val="000000"/>
              </a:solidFill>
              <a:highlight>
                <a:srgbClr val="FFFFFF"/>
              </a:highlight>
              <a:latin typeface="Arial"/>
              <a:ea typeface="Arial"/>
              <a:cs typeface="Arial"/>
              <a:sym typeface="Arial"/>
            </a:endParaRPr>
          </a:p>
          <a:p>
            <a:pPr marL="457200" marR="0" lvl="0" indent="-330200" algn="l" rtl="0">
              <a:lnSpc>
                <a:spcPct val="100000"/>
              </a:lnSpc>
              <a:spcBef>
                <a:spcPts val="0"/>
              </a:spcBef>
              <a:spcAft>
                <a:spcPts val="0"/>
              </a:spcAft>
              <a:buClr>
                <a:srgbClr val="000000"/>
              </a:buClr>
              <a:buSzPts val="1600"/>
              <a:buFont typeface="Arial"/>
              <a:buAutoNum type="arabicPeriod"/>
            </a:pPr>
            <a:r>
              <a:rPr lang="ru" sz="1600" b="0" i="0" u="none" strike="noStrike" cap="none">
                <a:solidFill>
                  <a:srgbClr val="000000"/>
                </a:solidFill>
                <a:latin typeface="Arial"/>
                <a:ea typeface="Arial"/>
                <a:cs typeface="Arial"/>
                <a:sym typeface="Arial"/>
              </a:rPr>
              <a:t>McMurry, pp. 399-430; Raymond, pp. 277-318.</a:t>
            </a:r>
            <a:endParaRPr sz="1600" b="0" i="0" u="none" strike="noStrike" cap="non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46"/>
          <p:cNvSpPr txBox="1">
            <a:spLocks noGrp="1"/>
          </p:cNvSpPr>
          <p:nvPr>
            <p:ph type="title"/>
          </p:nvPr>
        </p:nvSpPr>
        <p:spPr>
          <a:xfrm>
            <a:off x="389125" y="-434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ru" sz="3000"/>
              <a:t>- Алкандардың жануы</a:t>
            </a:r>
            <a:endParaRPr sz="3000"/>
          </a:p>
          <a:p>
            <a:pPr marL="0" lvl="0" indent="0" algn="ctr" rtl="0">
              <a:lnSpc>
                <a:spcPct val="100000"/>
              </a:lnSpc>
              <a:spcBef>
                <a:spcPts val="0"/>
              </a:spcBef>
              <a:spcAft>
                <a:spcPts val="0"/>
              </a:spcAft>
              <a:buClr>
                <a:schemeClr val="dk1"/>
              </a:buClr>
              <a:buSzPts val="1100"/>
              <a:buFont typeface="Arial"/>
              <a:buNone/>
            </a:pPr>
            <a:endParaRPr sz="3000"/>
          </a:p>
        </p:txBody>
      </p:sp>
      <p:sp>
        <p:nvSpPr>
          <p:cNvPr id="338" name="Google Shape;338;p46"/>
          <p:cNvSpPr txBox="1"/>
          <p:nvPr/>
        </p:nvSpPr>
        <p:spPr>
          <a:xfrm>
            <a:off x="281850" y="434875"/>
            <a:ext cx="8580300" cy="3000000"/>
          </a:xfrm>
          <a:prstGeom prst="rect">
            <a:avLst/>
          </a:prstGeom>
          <a:noFill/>
          <a:ln>
            <a:noFill/>
          </a:ln>
        </p:spPr>
        <p:txBody>
          <a:bodyPr spcFirstLastPara="1" wrap="square" lIns="91425" tIns="91425" rIns="91425" bIns="91425" anchor="t" anchorCtr="0">
            <a:noAutofit/>
          </a:bodyPr>
          <a:lstStyle/>
          <a:p>
            <a:pPr marL="457200" marR="0" lvl="0" indent="-342900" algn="just" rtl="0">
              <a:lnSpc>
                <a:spcPct val="115000"/>
              </a:lnSpc>
              <a:spcBef>
                <a:spcPts val="1300"/>
              </a:spcBef>
              <a:spcAft>
                <a:spcPts val="0"/>
              </a:spcAft>
              <a:buClr>
                <a:schemeClr val="dk1"/>
              </a:buClr>
              <a:buSzPts val="1800"/>
              <a:buFont typeface="Book Antiqua"/>
              <a:buChar char="●"/>
            </a:pPr>
            <a:r>
              <a:rPr lang="ru" sz="1800" b="0" i="0" u="none" strike="noStrike" cap="none">
                <a:solidFill>
                  <a:schemeClr val="dk1"/>
                </a:solidFill>
                <a:latin typeface="Book Antiqua"/>
                <a:ea typeface="Book Antiqua"/>
                <a:cs typeface="Book Antiqua"/>
                <a:sym typeface="Book Antiqua"/>
              </a:rPr>
              <a:t>Алкандар жанады, яғни оттегі қатысында нәтижесінде </a:t>
            </a:r>
            <a:r>
              <a:rPr lang="ru" sz="1800" b="0" i="0" u="none" strike="noStrike" cap="none">
                <a:solidFill>
                  <a:schemeClr val="dk1"/>
                </a:solidFill>
                <a:highlight>
                  <a:schemeClr val="lt1"/>
                </a:highlight>
                <a:latin typeface="Book Antiqua"/>
                <a:ea typeface="Book Antiqua"/>
                <a:cs typeface="Book Antiqua"/>
                <a:sym typeface="Book Antiqua"/>
              </a:rPr>
              <a:t>көмірқышқыл газы мен су түзілуімен жүреді</a:t>
            </a:r>
            <a:r>
              <a:rPr lang="ru" sz="1800" b="0" i="0" u="none" strike="noStrike" cap="none">
                <a:solidFill>
                  <a:schemeClr val="dk1"/>
                </a:solidFill>
                <a:latin typeface="Book Antiqua"/>
                <a:ea typeface="Book Antiqua"/>
                <a:cs typeface="Book Antiqua"/>
                <a:sym typeface="Book Antiqua"/>
              </a:rPr>
              <a:t>.</a:t>
            </a:r>
            <a:endParaRPr sz="1800" b="0" i="0" u="none" strike="noStrike" cap="none">
              <a:solidFill>
                <a:schemeClr val="dk1"/>
              </a:solidFill>
              <a:latin typeface="Book Antiqua"/>
              <a:ea typeface="Book Antiqua"/>
              <a:cs typeface="Book Antiqua"/>
              <a:sym typeface="Book Antiqua"/>
            </a:endParaRPr>
          </a:p>
          <a:p>
            <a:pPr marL="457200" marR="0" lvl="0" indent="-342900" algn="just" rtl="0">
              <a:lnSpc>
                <a:spcPct val="115000"/>
              </a:lnSpc>
              <a:spcBef>
                <a:spcPts val="0"/>
              </a:spcBef>
              <a:spcAft>
                <a:spcPts val="0"/>
              </a:spcAft>
              <a:buClr>
                <a:schemeClr val="dk1"/>
              </a:buClr>
              <a:buSzPts val="1800"/>
              <a:buFont typeface="Book Antiqua"/>
              <a:buChar char="●"/>
            </a:pPr>
            <a:r>
              <a:rPr lang="ru" sz="1800" b="0" i="0" u="none" strike="noStrike" cap="none">
                <a:solidFill>
                  <a:schemeClr val="dk1"/>
                </a:solidFill>
                <a:latin typeface="Book Antiqua"/>
                <a:ea typeface="Book Antiqua"/>
                <a:cs typeface="Book Antiqua"/>
                <a:sym typeface="Book Antiqua"/>
              </a:rPr>
              <a:t>Бұл тотығу-тотықсыздану реакциясына мысал. Бастапқы материалдағы C – H және C – C әрбір байланыс өнімде C – O байланысқа айналады.</a:t>
            </a:r>
            <a:endParaRPr sz="1800" b="0" i="0" u="none" strike="noStrike" cap="none">
              <a:solidFill>
                <a:schemeClr val="dk1"/>
              </a:solidFill>
              <a:latin typeface="Book Antiqua"/>
              <a:ea typeface="Book Antiqua"/>
              <a:cs typeface="Book Antiqua"/>
              <a:sym typeface="Book Antiqua"/>
            </a:endParaRPr>
          </a:p>
          <a:p>
            <a:pPr marL="0" marR="0" lvl="0" indent="0" algn="l" rtl="0">
              <a:lnSpc>
                <a:spcPct val="115000"/>
              </a:lnSpc>
              <a:spcBef>
                <a:spcPts val="0"/>
              </a:spcBef>
              <a:spcAft>
                <a:spcPts val="160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pic>
        <p:nvPicPr>
          <p:cNvPr id="339" name="Google Shape;339;p46"/>
          <p:cNvPicPr preferRelativeResize="0"/>
          <p:nvPr/>
        </p:nvPicPr>
        <p:blipFill rotWithShape="1">
          <a:blip r:embed="rId3">
            <a:alphaModFix/>
          </a:blip>
          <a:srcRect/>
          <a:stretch/>
        </p:blipFill>
        <p:spPr>
          <a:xfrm>
            <a:off x="834650" y="2094388"/>
            <a:ext cx="7629525" cy="29432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4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a:p>
        </p:txBody>
      </p:sp>
      <p:sp>
        <p:nvSpPr>
          <p:cNvPr id="345" name="Google Shape;345;p47"/>
          <p:cNvSpPr txBox="1">
            <a:spLocks noGrp="1"/>
          </p:cNvSpPr>
          <p:nvPr>
            <p:ph type="body" idx="1"/>
          </p:nvPr>
        </p:nvSpPr>
        <p:spPr>
          <a:xfrm>
            <a:off x="311700" y="799725"/>
            <a:ext cx="8520600" cy="3416400"/>
          </a:xfrm>
          <a:prstGeom prst="rect">
            <a:avLst/>
          </a:prstGeom>
          <a:noFill/>
          <a:ln>
            <a:noFill/>
          </a:ln>
        </p:spPr>
        <p:txBody>
          <a:bodyPr spcFirstLastPara="1" wrap="square" lIns="91425" tIns="91425" rIns="91425" bIns="91425" anchor="t" anchorCtr="0">
            <a:noAutofit/>
          </a:bodyPr>
          <a:lstStyle/>
          <a:p>
            <a:pPr marL="457200" lvl="0" indent="-368300" algn="l" rtl="0">
              <a:lnSpc>
                <a:spcPct val="115000"/>
              </a:lnSpc>
              <a:spcBef>
                <a:spcPts val="600"/>
              </a:spcBef>
              <a:spcAft>
                <a:spcPts val="0"/>
              </a:spcAft>
              <a:buClr>
                <a:schemeClr val="dk1"/>
              </a:buClr>
              <a:buSzPts val="2200"/>
              <a:buChar char="●"/>
            </a:pPr>
            <a:r>
              <a:rPr lang="ru" sz="2200">
                <a:solidFill>
                  <a:schemeClr val="dk1"/>
                </a:solidFill>
              </a:rPr>
              <a:t>Алкандар:</a:t>
            </a:r>
            <a:endParaRPr sz="2200" b="1">
              <a:solidFill>
                <a:schemeClr val="dk1"/>
              </a:solidFill>
            </a:endParaRPr>
          </a:p>
          <a:p>
            <a:pPr marL="0" lvl="0" indent="0" algn="l" rtl="0">
              <a:lnSpc>
                <a:spcPct val="115000"/>
              </a:lnSpc>
              <a:spcBef>
                <a:spcPts val="600"/>
              </a:spcBef>
              <a:spcAft>
                <a:spcPts val="0"/>
              </a:spcAft>
              <a:buSzPts val="1800"/>
              <a:buNone/>
            </a:pPr>
            <a:r>
              <a:rPr lang="ru" sz="2200" b="1">
                <a:solidFill>
                  <a:schemeClr val="dk1"/>
                </a:solidFill>
              </a:rPr>
              <a:t>  2 CH</a:t>
            </a:r>
            <a:r>
              <a:rPr lang="ru" sz="2200" b="1" baseline="-25000">
                <a:solidFill>
                  <a:schemeClr val="dk1"/>
                </a:solidFill>
              </a:rPr>
              <a:t>3</a:t>
            </a:r>
            <a:r>
              <a:rPr lang="ru" sz="2200" b="1">
                <a:solidFill>
                  <a:schemeClr val="dk1"/>
                </a:solidFill>
              </a:rPr>
              <a:t>CH</a:t>
            </a:r>
            <a:r>
              <a:rPr lang="ru" sz="2200" b="1" baseline="-25000">
                <a:solidFill>
                  <a:schemeClr val="dk1"/>
                </a:solidFill>
              </a:rPr>
              <a:t>2</a:t>
            </a:r>
            <a:r>
              <a:rPr lang="ru" sz="2200" b="1">
                <a:solidFill>
                  <a:schemeClr val="dk1"/>
                </a:solidFill>
              </a:rPr>
              <a:t>CH</a:t>
            </a:r>
            <a:r>
              <a:rPr lang="ru" sz="2200" b="1" baseline="-25000">
                <a:solidFill>
                  <a:schemeClr val="dk1"/>
                </a:solidFill>
              </a:rPr>
              <a:t>2</a:t>
            </a:r>
            <a:r>
              <a:rPr lang="ru" sz="2200" b="1">
                <a:solidFill>
                  <a:schemeClr val="dk1"/>
                </a:solidFill>
              </a:rPr>
              <a:t>CH</a:t>
            </a:r>
            <a:r>
              <a:rPr lang="ru" sz="2200" b="1" baseline="-25000">
                <a:solidFill>
                  <a:schemeClr val="dk1"/>
                </a:solidFill>
              </a:rPr>
              <a:t>3</a:t>
            </a:r>
            <a:r>
              <a:rPr lang="ru" sz="2200" b="1">
                <a:solidFill>
                  <a:schemeClr val="dk1"/>
                </a:solidFill>
              </a:rPr>
              <a:t>(</a:t>
            </a:r>
            <a:r>
              <a:rPr lang="ru" sz="2200" b="1" i="1">
                <a:solidFill>
                  <a:schemeClr val="dk1"/>
                </a:solidFill>
              </a:rPr>
              <a:t>g</a:t>
            </a:r>
            <a:r>
              <a:rPr lang="ru" sz="2200" b="1">
                <a:solidFill>
                  <a:schemeClr val="dk1"/>
                </a:solidFill>
              </a:rPr>
              <a:t>) + 13 O</a:t>
            </a:r>
            <a:r>
              <a:rPr lang="ru" sz="2200" b="1" baseline="-25000">
                <a:solidFill>
                  <a:schemeClr val="dk1"/>
                </a:solidFill>
              </a:rPr>
              <a:t>2</a:t>
            </a:r>
            <a:r>
              <a:rPr lang="ru" sz="2200" b="1">
                <a:solidFill>
                  <a:schemeClr val="dk1"/>
                </a:solidFill>
              </a:rPr>
              <a:t>(</a:t>
            </a:r>
            <a:r>
              <a:rPr lang="ru" sz="2200" b="1" i="1">
                <a:solidFill>
                  <a:schemeClr val="dk1"/>
                </a:solidFill>
              </a:rPr>
              <a:t>g</a:t>
            </a:r>
            <a:r>
              <a:rPr lang="ru" sz="2200" b="1">
                <a:solidFill>
                  <a:schemeClr val="dk1"/>
                </a:solidFill>
              </a:rPr>
              <a:t>) → 8 CO</a:t>
            </a:r>
            <a:r>
              <a:rPr lang="ru" sz="2200" b="1" baseline="-25000">
                <a:solidFill>
                  <a:schemeClr val="dk1"/>
                </a:solidFill>
              </a:rPr>
              <a:t>2</a:t>
            </a:r>
            <a:r>
              <a:rPr lang="ru" sz="2200" b="1">
                <a:solidFill>
                  <a:schemeClr val="dk1"/>
                </a:solidFill>
              </a:rPr>
              <a:t>(</a:t>
            </a:r>
            <a:r>
              <a:rPr lang="ru" sz="2200" b="1" i="1">
                <a:solidFill>
                  <a:schemeClr val="dk1"/>
                </a:solidFill>
              </a:rPr>
              <a:t>g</a:t>
            </a:r>
            <a:r>
              <a:rPr lang="ru" sz="2200" b="1">
                <a:solidFill>
                  <a:schemeClr val="dk1"/>
                </a:solidFill>
              </a:rPr>
              <a:t>) + 10 H</a:t>
            </a:r>
            <a:r>
              <a:rPr lang="ru" sz="2200" b="1" baseline="-25000">
                <a:solidFill>
                  <a:schemeClr val="dk1"/>
                </a:solidFill>
              </a:rPr>
              <a:t>2</a:t>
            </a:r>
            <a:r>
              <a:rPr lang="ru" sz="2200" b="1">
                <a:solidFill>
                  <a:schemeClr val="dk1"/>
                </a:solidFill>
              </a:rPr>
              <a:t>O(</a:t>
            </a:r>
            <a:r>
              <a:rPr lang="ru" sz="2200" b="1" i="1">
                <a:solidFill>
                  <a:schemeClr val="dk1"/>
                </a:solidFill>
              </a:rPr>
              <a:t>g</a:t>
            </a:r>
            <a:r>
              <a:rPr lang="ru" sz="2200" b="1">
                <a:solidFill>
                  <a:schemeClr val="dk1"/>
                </a:solidFill>
              </a:rPr>
              <a:t>)</a:t>
            </a:r>
            <a:endParaRPr sz="2200" b="1">
              <a:solidFill>
                <a:schemeClr val="dk1"/>
              </a:solidFill>
            </a:endParaRPr>
          </a:p>
          <a:p>
            <a:pPr marL="0" lvl="0" indent="0" algn="l" rtl="0">
              <a:lnSpc>
                <a:spcPct val="115000"/>
              </a:lnSpc>
              <a:spcBef>
                <a:spcPts val="600"/>
              </a:spcBef>
              <a:spcAft>
                <a:spcPts val="0"/>
              </a:spcAft>
              <a:buClr>
                <a:schemeClr val="dk1"/>
              </a:buClr>
              <a:buSzPts val="1100"/>
              <a:buFont typeface="Arial"/>
              <a:buNone/>
            </a:pPr>
            <a:endParaRPr sz="2200" b="1">
              <a:solidFill>
                <a:schemeClr val="dk1"/>
              </a:solidFill>
            </a:endParaRPr>
          </a:p>
          <a:p>
            <a:pPr marL="457200" lvl="0" indent="-368300" algn="l" rtl="0">
              <a:lnSpc>
                <a:spcPct val="115000"/>
              </a:lnSpc>
              <a:spcBef>
                <a:spcPts val="600"/>
              </a:spcBef>
              <a:spcAft>
                <a:spcPts val="0"/>
              </a:spcAft>
              <a:buClr>
                <a:schemeClr val="dk1"/>
              </a:buClr>
              <a:buSzPts val="2200"/>
              <a:buChar char="●"/>
            </a:pPr>
            <a:r>
              <a:rPr lang="ru" sz="2200">
                <a:solidFill>
                  <a:schemeClr val="dk1"/>
                </a:solidFill>
              </a:rPr>
              <a:t>Алкендер:</a:t>
            </a:r>
            <a:endParaRPr sz="2200" b="1">
              <a:solidFill>
                <a:schemeClr val="dk1"/>
              </a:solidFill>
            </a:endParaRPr>
          </a:p>
          <a:p>
            <a:pPr marL="0" lvl="0" indent="0" algn="ctr" rtl="0">
              <a:lnSpc>
                <a:spcPct val="115000"/>
              </a:lnSpc>
              <a:spcBef>
                <a:spcPts val="600"/>
              </a:spcBef>
              <a:spcAft>
                <a:spcPts val="0"/>
              </a:spcAft>
              <a:buSzPts val="1800"/>
              <a:buNone/>
            </a:pPr>
            <a:r>
              <a:rPr lang="ru" sz="2200" b="1">
                <a:solidFill>
                  <a:schemeClr val="dk1"/>
                </a:solidFill>
              </a:rPr>
              <a:t>CH</a:t>
            </a:r>
            <a:r>
              <a:rPr lang="ru" sz="2200" b="1" baseline="-25000">
                <a:solidFill>
                  <a:schemeClr val="dk1"/>
                </a:solidFill>
              </a:rPr>
              <a:t>3</a:t>
            </a:r>
            <a:r>
              <a:rPr lang="ru" sz="2200" b="1">
                <a:solidFill>
                  <a:schemeClr val="dk1"/>
                </a:solidFill>
              </a:rPr>
              <a:t>CH=CHCH</a:t>
            </a:r>
            <a:r>
              <a:rPr lang="ru" sz="2200" b="1" baseline="-25000">
                <a:solidFill>
                  <a:schemeClr val="dk1"/>
                </a:solidFill>
              </a:rPr>
              <a:t>3</a:t>
            </a:r>
            <a:r>
              <a:rPr lang="ru" sz="2200" b="1">
                <a:solidFill>
                  <a:schemeClr val="dk1"/>
                </a:solidFill>
              </a:rPr>
              <a:t>(</a:t>
            </a:r>
            <a:r>
              <a:rPr lang="ru" sz="2200" b="1" i="1">
                <a:solidFill>
                  <a:schemeClr val="dk1"/>
                </a:solidFill>
              </a:rPr>
              <a:t>g</a:t>
            </a:r>
            <a:r>
              <a:rPr lang="ru" sz="2200" b="1">
                <a:solidFill>
                  <a:schemeClr val="dk1"/>
                </a:solidFill>
              </a:rPr>
              <a:t>) + 6 O</a:t>
            </a:r>
            <a:r>
              <a:rPr lang="ru" sz="2200" b="1" baseline="-25000">
                <a:solidFill>
                  <a:schemeClr val="dk1"/>
                </a:solidFill>
              </a:rPr>
              <a:t>2</a:t>
            </a:r>
            <a:r>
              <a:rPr lang="ru" sz="2200" b="1">
                <a:solidFill>
                  <a:schemeClr val="dk1"/>
                </a:solidFill>
              </a:rPr>
              <a:t>(</a:t>
            </a:r>
            <a:r>
              <a:rPr lang="ru" sz="2200" b="1" i="1">
                <a:solidFill>
                  <a:schemeClr val="dk1"/>
                </a:solidFill>
              </a:rPr>
              <a:t>g</a:t>
            </a:r>
            <a:r>
              <a:rPr lang="ru" sz="2200" b="1">
                <a:solidFill>
                  <a:schemeClr val="dk1"/>
                </a:solidFill>
              </a:rPr>
              <a:t>) → 4 CO</a:t>
            </a:r>
            <a:r>
              <a:rPr lang="ru" sz="2200" b="1" baseline="-25000">
                <a:solidFill>
                  <a:schemeClr val="dk1"/>
                </a:solidFill>
              </a:rPr>
              <a:t>2</a:t>
            </a:r>
            <a:r>
              <a:rPr lang="ru" sz="2200" b="1">
                <a:solidFill>
                  <a:schemeClr val="dk1"/>
                </a:solidFill>
              </a:rPr>
              <a:t>(</a:t>
            </a:r>
            <a:r>
              <a:rPr lang="ru" sz="2200" b="1" i="1">
                <a:solidFill>
                  <a:schemeClr val="dk1"/>
                </a:solidFill>
              </a:rPr>
              <a:t>g</a:t>
            </a:r>
            <a:r>
              <a:rPr lang="ru" sz="2200" b="1">
                <a:solidFill>
                  <a:schemeClr val="dk1"/>
                </a:solidFill>
              </a:rPr>
              <a:t>) + 4 H</a:t>
            </a:r>
            <a:r>
              <a:rPr lang="ru" sz="2200" b="1" baseline="-25000">
                <a:solidFill>
                  <a:schemeClr val="dk1"/>
                </a:solidFill>
              </a:rPr>
              <a:t>2</a:t>
            </a:r>
            <a:r>
              <a:rPr lang="ru" sz="2200" b="1">
                <a:solidFill>
                  <a:schemeClr val="dk1"/>
                </a:solidFill>
              </a:rPr>
              <a:t>O(</a:t>
            </a:r>
            <a:r>
              <a:rPr lang="ru" sz="2200" b="1" i="1">
                <a:solidFill>
                  <a:schemeClr val="dk1"/>
                </a:solidFill>
              </a:rPr>
              <a:t>g</a:t>
            </a:r>
            <a:r>
              <a:rPr lang="ru" sz="2200" b="1">
                <a:solidFill>
                  <a:schemeClr val="dk1"/>
                </a:solidFill>
              </a:rPr>
              <a:t>)</a:t>
            </a:r>
            <a:endParaRPr sz="2200" b="1">
              <a:solidFill>
                <a:schemeClr val="dk1"/>
              </a:solidFill>
            </a:endParaRPr>
          </a:p>
          <a:p>
            <a:pPr marL="0" lvl="0" indent="0" algn="ctr" rtl="0">
              <a:lnSpc>
                <a:spcPct val="115000"/>
              </a:lnSpc>
              <a:spcBef>
                <a:spcPts val="600"/>
              </a:spcBef>
              <a:spcAft>
                <a:spcPts val="0"/>
              </a:spcAft>
              <a:buClr>
                <a:schemeClr val="dk1"/>
              </a:buClr>
              <a:buSzPts val="1100"/>
              <a:buFont typeface="Arial"/>
              <a:buNone/>
            </a:pPr>
            <a:endParaRPr sz="2200" b="1">
              <a:solidFill>
                <a:schemeClr val="dk1"/>
              </a:solidFill>
            </a:endParaRPr>
          </a:p>
          <a:p>
            <a:pPr marL="457200" lvl="0" indent="-368300" algn="l" rtl="0">
              <a:lnSpc>
                <a:spcPct val="115000"/>
              </a:lnSpc>
              <a:spcBef>
                <a:spcPts val="600"/>
              </a:spcBef>
              <a:spcAft>
                <a:spcPts val="0"/>
              </a:spcAft>
              <a:buClr>
                <a:schemeClr val="dk1"/>
              </a:buClr>
              <a:buSzPts val="2200"/>
              <a:buChar char="●"/>
            </a:pPr>
            <a:r>
              <a:rPr lang="ru" sz="2200">
                <a:solidFill>
                  <a:schemeClr val="dk1"/>
                </a:solidFill>
              </a:rPr>
              <a:t>Алкиндер</a:t>
            </a:r>
            <a:r>
              <a:rPr lang="ru" sz="2200" b="1">
                <a:solidFill>
                  <a:schemeClr val="dk1"/>
                </a:solidFill>
              </a:rPr>
              <a:t>:</a:t>
            </a:r>
            <a:endParaRPr sz="2200" b="1">
              <a:solidFill>
                <a:schemeClr val="dk1"/>
              </a:solidFill>
            </a:endParaRPr>
          </a:p>
          <a:p>
            <a:pPr marL="0" lvl="0" indent="0" algn="ctr" rtl="0">
              <a:lnSpc>
                <a:spcPct val="115000"/>
              </a:lnSpc>
              <a:spcBef>
                <a:spcPts val="600"/>
              </a:spcBef>
              <a:spcAft>
                <a:spcPts val="0"/>
              </a:spcAft>
              <a:buClr>
                <a:schemeClr val="dk1"/>
              </a:buClr>
              <a:buSzPts val="1100"/>
              <a:buFont typeface="Arial"/>
              <a:buNone/>
            </a:pPr>
            <a:r>
              <a:rPr lang="ru" sz="2200" b="1">
                <a:solidFill>
                  <a:schemeClr val="dk1"/>
                </a:solidFill>
              </a:rPr>
              <a:t>2 CH</a:t>
            </a:r>
            <a:r>
              <a:rPr lang="ru" sz="2200" b="1" baseline="-25000">
                <a:solidFill>
                  <a:schemeClr val="dk1"/>
                </a:solidFill>
              </a:rPr>
              <a:t>3</a:t>
            </a:r>
            <a:r>
              <a:rPr lang="ru" sz="2200" b="1">
                <a:solidFill>
                  <a:schemeClr val="dk1"/>
                </a:solidFill>
              </a:rPr>
              <a:t>CºCCH</a:t>
            </a:r>
            <a:r>
              <a:rPr lang="ru" sz="2200" b="1" baseline="-25000">
                <a:solidFill>
                  <a:schemeClr val="dk1"/>
                </a:solidFill>
              </a:rPr>
              <a:t>3</a:t>
            </a:r>
            <a:r>
              <a:rPr lang="ru" sz="2200" b="1">
                <a:solidFill>
                  <a:schemeClr val="dk1"/>
                </a:solidFill>
              </a:rPr>
              <a:t>(</a:t>
            </a:r>
            <a:r>
              <a:rPr lang="ru" sz="2200" b="1" i="1">
                <a:solidFill>
                  <a:schemeClr val="dk1"/>
                </a:solidFill>
              </a:rPr>
              <a:t>g</a:t>
            </a:r>
            <a:r>
              <a:rPr lang="ru" sz="2200" b="1">
                <a:solidFill>
                  <a:schemeClr val="dk1"/>
                </a:solidFill>
              </a:rPr>
              <a:t>) + 11 O</a:t>
            </a:r>
            <a:r>
              <a:rPr lang="ru" sz="2200" b="1" baseline="-25000">
                <a:solidFill>
                  <a:schemeClr val="dk1"/>
                </a:solidFill>
              </a:rPr>
              <a:t>2</a:t>
            </a:r>
            <a:r>
              <a:rPr lang="ru" sz="2200" b="1">
                <a:solidFill>
                  <a:schemeClr val="dk1"/>
                </a:solidFill>
              </a:rPr>
              <a:t>(</a:t>
            </a:r>
            <a:r>
              <a:rPr lang="ru" sz="2200" b="1" i="1">
                <a:solidFill>
                  <a:schemeClr val="dk1"/>
                </a:solidFill>
              </a:rPr>
              <a:t>g</a:t>
            </a:r>
            <a:r>
              <a:rPr lang="ru" sz="2200" b="1">
                <a:solidFill>
                  <a:schemeClr val="dk1"/>
                </a:solidFill>
              </a:rPr>
              <a:t>) → 8 CO</a:t>
            </a:r>
            <a:r>
              <a:rPr lang="ru" sz="2200" b="1" baseline="-25000">
                <a:solidFill>
                  <a:schemeClr val="dk1"/>
                </a:solidFill>
              </a:rPr>
              <a:t>2</a:t>
            </a:r>
            <a:r>
              <a:rPr lang="ru" sz="2200" b="1">
                <a:solidFill>
                  <a:schemeClr val="dk1"/>
                </a:solidFill>
              </a:rPr>
              <a:t>(</a:t>
            </a:r>
            <a:r>
              <a:rPr lang="ru" sz="2200" b="1" i="1">
                <a:solidFill>
                  <a:schemeClr val="dk1"/>
                </a:solidFill>
              </a:rPr>
              <a:t>g</a:t>
            </a:r>
            <a:r>
              <a:rPr lang="ru" sz="2200" b="1">
                <a:solidFill>
                  <a:schemeClr val="dk1"/>
                </a:solidFill>
              </a:rPr>
              <a:t>) + 6 H</a:t>
            </a:r>
            <a:r>
              <a:rPr lang="ru" sz="2200" b="1" baseline="-25000">
                <a:solidFill>
                  <a:schemeClr val="dk1"/>
                </a:solidFill>
              </a:rPr>
              <a:t>2</a:t>
            </a:r>
            <a:r>
              <a:rPr lang="ru" sz="2200" b="1">
                <a:solidFill>
                  <a:schemeClr val="dk1"/>
                </a:solidFill>
              </a:rPr>
              <a:t>O(</a:t>
            </a:r>
            <a:r>
              <a:rPr lang="ru" sz="2200" b="1" i="1">
                <a:solidFill>
                  <a:schemeClr val="dk1"/>
                </a:solidFill>
              </a:rPr>
              <a:t>g</a:t>
            </a:r>
            <a:r>
              <a:rPr lang="ru" sz="2200" b="1">
                <a:solidFill>
                  <a:schemeClr val="dk1"/>
                </a:solidFill>
              </a:rPr>
              <a:t>)</a:t>
            </a:r>
            <a:endParaRPr sz="2200" b="1">
              <a:solidFill>
                <a:schemeClr val="dk1"/>
              </a:solidFill>
            </a:endParaRPr>
          </a:p>
          <a:p>
            <a:pPr marL="0" lvl="0" indent="0" algn="l" rtl="0">
              <a:lnSpc>
                <a:spcPct val="115000"/>
              </a:lnSpc>
              <a:spcBef>
                <a:spcPts val="0"/>
              </a:spcBef>
              <a:spcAft>
                <a:spcPts val="1600"/>
              </a:spcAft>
              <a:buSzPts val="1800"/>
              <a:buNone/>
            </a:pPr>
            <a:endParaRPr sz="22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pic>
        <p:nvPicPr>
          <p:cNvPr id="350" name="Google Shape;350;p48"/>
          <p:cNvPicPr preferRelativeResize="0"/>
          <p:nvPr/>
        </p:nvPicPr>
        <p:blipFill rotWithShape="1">
          <a:blip r:embed="rId3">
            <a:alphaModFix/>
          </a:blip>
          <a:srcRect/>
          <a:stretch/>
        </p:blipFill>
        <p:spPr>
          <a:xfrm>
            <a:off x="152400" y="1564350"/>
            <a:ext cx="8448750" cy="9406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4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ru"/>
              <a:t>Жауабы</a:t>
            </a:r>
            <a:endParaRPr/>
          </a:p>
        </p:txBody>
      </p:sp>
      <p:pic>
        <p:nvPicPr>
          <p:cNvPr id="356" name="Google Shape;356;p49"/>
          <p:cNvPicPr preferRelativeResize="0"/>
          <p:nvPr/>
        </p:nvPicPr>
        <p:blipFill rotWithShape="1">
          <a:blip r:embed="rId3">
            <a:alphaModFix/>
          </a:blip>
          <a:srcRect/>
          <a:stretch/>
        </p:blipFill>
        <p:spPr>
          <a:xfrm>
            <a:off x="0" y="1170125"/>
            <a:ext cx="9143999" cy="6170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50"/>
          <p:cNvSpPr txBox="1">
            <a:spLocks noGrp="1"/>
          </p:cNvSpPr>
          <p:nvPr>
            <p:ph type="body" idx="1"/>
          </p:nvPr>
        </p:nvSpPr>
        <p:spPr>
          <a:xfrm>
            <a:off x="212550" y="720300"/>
            <a:ext cx="8520600" cy="39909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1"/>
              </a:buClr>
              <a:buSzPts val="1800"/>
              <a:buFont typeface="Book Antiqua"/>
              <a:buChar char="❖"/>
            </a:pPr>
            <a:r>
              <a:rPr lang="ru">
                <a:solidFill>
                  <a:schemeClr val="dk1"/>
                </a:solidFill>
                <a:highlight>
                  <a:srgbClr val="FFFFFF"/>
                </a:highlight>
                <a:latin typeface="Book Antiqua"/>
                <a:ea typeface="Book Antiqua"/>
                <a:cs typeface="Book Antiqua"/>
                <a:sym typeface="Book Antiqua"/>
              </a:rPr>
              <a:t>Циклоалкандар - құрамында бір немесе бірнеше көміртегі атомдарының сақинасы бар алкандар типтері. </a:t>
            </a:r>
            <a:endParaRPr>
              <a:solidFill>
                <a:schemeClr val="dk1"/>
              </a:solidFill>
              <a:highlight>
                <a:srgbClr val="FFFFFF"/>
              </a:highlight>
              <a:latin typeface="Book Antiqua"/>
              <a:ea typeface="Book Antiqua"/>
              <a:cs typeface="Book Antiqua"/>
              <a:sym typeface="Book Antiqua"/>
            </a:endParaRPr>
          </a:p>
          <a:p>
            <a:pPr marL="457200" lvl="0" indent="-342900" algn="l" rtl="0">
              <a:lnSpc>
                <a:spcPct val="115000"/>
              </a:lnSpc>
              <a:spcBef>
                <a:spcPts val="0"/>
              </a:spcBef>
              <a:spcAft>
                <a:spcPts val="0"/>
              </a:spcAft>
              <a:buClr>
                <a:schemeClr val="dk1"/>
              </a:buClr>
              <a:buSzPts val="1800"/>
              <a:buFont typeface="Book Antiqua"/>
              <a:buChar char="❖"/>
            </a:pPr>
            <a:r>
              <a:rPr lang="ru">
                <a:solidFill>
                  <a:schemeClr val="dk1"/>
                </a:solidFill>
                <a:highlight>
                  <a:schemeClr val="lt1"/>
                </a:highlight>
                <a:latin typeface="Book Antiqua"/>
                <a:ea typeface="Book Antiqua"/>
                <a:cs typeface="Book Antiqua"/>
                <a:sym typeface="Book Antiqua"/>
              </a:rPr>
              <a:t>Циклоалкандардың </a:t>
            </a:r>
            <a:r>
              <a:rPr lang="ru">
                <a:solidFill>
                  <a:schemeClr val="dk1"/>
                </a:solidFill>
                <a:highlight>
                  <a:srgbClr val="FFFFFF"/>
                </a:highlight>
                <a:latin typeface="Book Antiqua"/>
                <a:ea typeface="Book Antiqua"/>
                <a:cs typeface="Book Antiqua"/>
                <a:sym typeface="Book Antiqua"/>
              </a:rPr>
              <a:t>жалпы формуласы </a:t>
            </a:r>
            <a:r>
              <a:rPr lang="ru" sz="1600">
                <a:solidFill>
                  <a:schemeClr val="dk1"/>
                </a:solidFill>
                <a:highlight>
                  <a:srgbClr val="EAD1DC"/>
                </a:highlight>
                <a:latin typeface="Book Antiqua"/>
                <a:ea typeface="Book Antiqua"/>
                <a:cs typeface="Book Antiqua"/>
                <a:sym typeface="Book Antiqua"/>
              </a:rPr>
              <a:t>C</a:t>
            </a:r>
            <a:r>
              <a:rPr lang="ru" sz="1600" baseline="-25000">
                <a:solidFill>
                  <a:schemeClr val="dk1"/>
                </a:solidFill>
                <a:highlight>
                  <a:srgbClr val="EAD1DC"/>
                </a:highlight>
                <a:latin typeface="Book Antiqua"/>
                <a:ea typeface="Book Antiqua"/>
                <a:cs typeface="Book Antiqua"/>
                <a:sym typeface="Book Antiqua"/>
              </a:rPr>
              <a:t>n</a:t>
            </a:r>
            <a:r>
              <a:rPr lang="ru" sz="1600">
                <a:solidFill>
                  <a:schemeClr val="dk1"/>
                </a:solidFill>
                <a:highlight>
                  <a:srgbClr val="EAD1DC"/>
                </a:highlight>
                <a:latin typeface="Book Antiqua"/>
                <a:ea typeface="Book Antiqua"/>
                <a:cs typeface="Book Antiqua"/>
                <a:sym typeface="Book Antiqua"/>
              </a:rPr>
              <a:t>H</a:t>
            </a:r>
            <a:r>
              <a:rPr lang="ru" sz="1600" baseline="-25000">
                <a:solidFill>
                  <a:schemeClr val="dk1"/>
                </a:solidFill>
                <a:highlight>
                  <a:srgbClr val="EAD1DC"/>
                </a:highlight>
                <a:latin typeface="Book Antiqua"/>
                <a:ea typeface="Book Antiqua"/>
                <a:cs typeface="Book Antiqua"/>
                <a:sym typeface="Book Antiqua"/>
              </a:rPr>
              <a:t>2n</a:t>
            </a:r>
            <a:r>
              <a:rPr lang="ru">
                <a:solidFill>
                  <a:schemeClr val="dk1"/>
                </a:solidFill>
                <a:highlight>
                  <a:schemeClr val="lt1"/>
                </a:highlight>
                <a:latin typeface="Book Antiqua"/>
                <a:ea typeface="Book Antiqua"/>
                <a:cs typeface="Book Antiqua"/>
                <a:sym typeface="Book Antiqua"/>
              </a:rPr>
              <a:t> , мұндағы n &gt;  2, алкендерге сәйкес келеді, алайда, көміртегі sp3-гибридтелген жағдайда болады.</a:t>
            </a:r>
            <a:endParaRPr>
              <a:solidFill>
                <a:schemeClr val="dk1"/>
              </a:solidFill>
              <a:highlight>
                <a:srgbClr val="FFFFFF"/>
              </a:highlight>
              <a:latin typeface="Book Antiqua"/>
              <a:ea typeface="Book Antiqua"/>
              <a:cs typeface="Book Antiqua"/>
              <a:sym typeface="Book Antiqua"/>
            </a:endParaRPr>
          </a:p>
          <a:p>
            <a:pPr marL="457200" lvl="0" indent="-342900" algn="l" rtl="0">
              <a:lnSpc>
                <a:spcPct val="115000"/>
              </a:lnSpc>
              <a:spcBef>
                <a:spcPts val="0"/>
              </a:spcBef>
              <a:spcAft>
                <a:spcPts val="0"/>
              </a:spcAft>
              <a:buClr>
                <a:schemeClr val="dk1"/>
              </a:buClr>
              <a:buSzPts val="1800"/>
              <a:buFont typeface="Book Antiqua"/>
              <a:buChar char="❖"/>
            </a:pPr>
            <a:r>
              <a:rPr lang="ru">
                <a:solidFill>
                  <a:schemeClr val="dk1"/>
                </a:solidFill>
                <a:highlight>
                  <a:schemeClr val="lt1"/>
                </a:highlight>
                <a:latin typeface="Book Antiqua"/>
                <a:ea typeface="Book Antiqua"/>
                <a:cs typeface="Book Antiqua"/>
                <a:sym typeface="Book Antiqua"/>
              </a:rPr>
              <a:t>Циклоалкандардың </a:t>
            </a:r>
            <a:r>
              <a:rPr lang="ru">
                <a:solidFill>
                  <a:schemeClr val="dk1"/>
                </a:solidFill>
                <a:highlight>
                  <a:srgbClr val="FFFFFF"/>
                </a:highlight>
                <a:latin typeface="Book Antiqua"/>
                <a:ea typeface="Book Antiqua"/>
                <a:cs typeface="Book Antiqua"/>
                <a:sym typeface="Book Antiqua"/>
              </a:rPr>
              <a:t>физикалық қасиеттері алкандарға ұқсас, бірақ олардың балқу мен қайнау температуралары өте жоғары </a:t>
            </a:r>
            <a:r>
              <a:rPr lang="ru">
                <a:solidFill>
                  <a:schemeClr val="dk1"/>
                </a:solidFill>
                <a:highlight>
                  <a:schemeClr val="lt1"/>
                </a:highlight>
                <a:latin typeface="Book Antiqua"/>
                <a:ea typeface="Book Antiqua"/>
                <a:cs typeface="Book Antiqua"/>
                <a:sym typeface="Book Antiqua"/>
              </a:rPr>
              <a:t>және тығыздығы да жоғары</a:t>
            </a:r>
            <a:r>
              <a:rPr lang="ru">
                <a:solidFill>
                  <a:schemeClr val="dk1"/>
                </a:solidFill>
                <a:highlight>
                  <a:srgbClr val="FFFFFF"/>
                </a:highlight>
                <a:latin typeface="Book Antiqua"/>
                <a:ea typeface="Book Antiqua"/>
                <a:cs typeface="Book Antiqua"/>
                <a:sym typeface="Book Antiqua"/>
              </a:rPr>
              <a:t>.</a:t>
            </a:r>
            <a:endParaRPr>
              <a:solidFill>
                <a:schemeClr val="dk1"/>
              </a:solidFill>
              <a:highlight>
                <a:srgbClr val="FFFFFF"/>
              </a:highlight>
              <a:latin typeface="Book Antiqua"/>
              <a:ea typeface="Book Antiqua"/>
              <a:cs typeface="Book Antiqua"/>
              <a:sym typeface="Book Antiqua"/>
            </a:endParaRPr>
          </a:p>
          <a:p>
            <a:pPr marL="457200" lvl="0" indent="-342900" algn="l" rtl="0">
              <a:lnSpc>
                <a:spcPct val="115000"/>
              </a:lnSpc>
              <a:spcBef>
                <a:spcPts val="0"/>
              </a:spcBef>
              <a:spcAft>
                <a:spcPts val="0"/>
              </a:spcAft>
              <a:buClr>
                <a:schemeClr val="dk1"/>
              </a:buClr>
              <a:buSzPts val="1800"/>
              <a:buFont typeface="Book Antiqua"/>
              <a:buChar char="❖"/>
            </a:pPr>
            <a:r>
              <a:rPr lang="ru">
                <a:solidFill>
                  <a:schemeClr val="dk1"/>
                </a:solidFill>
                <a:highlight>
                  <a:srgbClr val="FFFFFF"/>
                </a:highlight>
                <a:latin typeface="Book Antiqua"/>
                <a:ea typeface="Book Antiqua"/>
                <a:cs typeface="Book Antiqua"/>
                <a:sym typeface="Book Antiqua"/>
              </a:rPr>
              <a:t>Ең тұрақты циклоалкандар - сақинасында 5,6,7 </a:t>
            </a:r>
            <a:r>
              <a:rPr lang="ru">
                <a:solidFill>
                  <a:schemeClr val="dk1"/>
                </a:solidFill>
                <a:highlight>
                  <a:schemeClr val="lt1"/>
                </a:highlight>
                <a:latin typeface="Book Antiqua"/>
                <a:ea typeface="Book Antiqua"/>
                <a:cs typeface="Book Antiqua"/>
                <a:sym typeface="Book Antiqua"/>
              </a:rPr>
              <a:t>көміртегі атомдары бар қосылыстар.</a:t>
            </a:r>
            <a:endParaRPr>
              <a:solidFill>
                <a:schemeClr val="dk1"/>
              </a:solidFill>
              <a:highlight>
                <a:srgbClr val="FFFFFF"/>
              </a:highlight>
              <a:latin typeface="Book Antiqua"/>
              <a:ea typeface="Book Antiqua"/>
              <a:cs typeface="Book Antiqua"/>
              <a:sym typeface="Book Antiqua"/>
            </a:endParaRPr>
          </a:p>
          <a:p>
            <a:pPr marL="457200" lvl="0" indent="-342900" algn="l" rtl="0">
              <a:lnSpc>
                <a:spcPct val="115000"/>
              </a:lnSpc>
              <a:spcBef>
                <a:spcPts val="0"/>
              </a:spcBef>
              <a:spcAft>
                <a:spcPts val="0"/>
              </a:spcAft>
              <a:buClr>
                <a:schemeClr val="dk1"/>
              </a:buClr>
              <a:buSzPts val="1800"/>
              <a:buFont typeface="Book Antiqua"/>
              <a:buChar char="❖"/>
            </a:pPr>
            <a:r>
              <a:rPr lang="ru">
                <a:solidFill>
                  <a:schemeClr val="dk1"/>
                </a:solidFill>
                <a:highlight>
                  <a:srgbClr val="FFFFFF"/>
                </a:highlight>
                <a:latin typeface="Book Antiqua"/>
                <a:ea typeface="Book Antiqua"/>
                <a:cs typeface="Book Antiqua"/>
                <a:sym typeface="Book Antiqua"/>
              </a:rPr>
              <a:t>Әдеттегідей, </a:t>
            </a:r>
            <a:r>
              <a:rPr lang="ru">
                <a:solidFill>
                  <a:schemeClr val="dk1"/>
                </a:solidFill>
                <a:highlight>
                  <a:schemeClr val="lt1"/>
                </a:highlight>
                <a:latin typeface="Book Antiqua"/>
                <a:ea typeface="Book Antiqua"/>
                <a:cs typeface="Book Antiqua"/>
                <a:sym typeface="Book Antiqua"/>
              </a:rPr>
              <a:t>циклоалкандардың балқу мен қайнау температуралары және тығыздығы көміртегі атомдары</a:t>
            </a:r>
            <a:r>
              <a:rPr lang="ru">
                <a:solidFill>
                  <a:schemeClr val="dk1"/>
                </a:solidFill>
                <a:highlight>
                  <a:srgbClr val="FFFFFF"/>
                </a:highlight>
                <a:latin typeface="Book Antiqua"/>
                <a:ea typeface="Book Antiqua"/>
                <a:cs typeface="Book Antiqua"/>
                <a:sym typeface="Book Antiqua"/>
              </a:rPr>
              <a:t> саны өскен сайын жоғарылайды.</a:t>
            </a:r>
            <a:endParaRPr>
              <a:solidFill>
                <a:schemeClr val="dk1"/>
              </a:solidFill>
              <a:highlight>
                <a:srgbClr val="FFFFFF"/>
              </a:highlight>
              <a:latin typeface="Book Antiqua"/>
              <a:ea typeface="Book Antiqua"/>
              <a:cs typeface="Book Antiqua"/>
              <a:sym typeface="Book Antiqua"/>
            </a:endParaRPr>
          </a:p>
          <a:p>
            <a:pPr marL="457200" lvl="0" indent="0" algn="l" rtl="0">
              <a:lnSpc>
                <a:spcPct val="115000"/>
              </a:lnSpc>
              <a:spcBef>
                <a:spcPts val="1600"/>
              </a:spcBef>
              <a:spcAft>
                <a:spcPts val="1600"/>
              </a:spcAft>
              <a:buSzPts val="1800"/>
              <a:buNone/>
            </a:pPr>
            <a:endParaRPr>
              <a:solidFill>
                <a:schemeClr val="dk1"/>
              </a:solidFill>
              <a:highlight>
                <a:srgbClr val="FFFFFF"/>
              </a:highlight>
              <a:latin typeface="Book Antiqua"/>
              <a:ea typeface="Book Antiqua"/>
              <a:cs typeface="Book Antiqua"/>
              <a:sym typeface="Book Antiqua"/>
            </a:endParaRPr>
          </a:p>
        </p:txBody>
      </p:sp>
      <p:sp>
        <p:nvSpPr>
          <p:cNvPr id="362" name="Google Shape;362;p50"/>
          <p:cNvSpPr txBox="1">
            <a:spLocks noGrp="1"/>
          </p:cNvSpPr>
          <p:nvPr>
            <p:ph type="title"/>
          </p:nvPr>
        </p:nvSpPr>
        <p:spPr>
          <a:xfrm>
            <a:off x="311700" y="147600"/>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ru" sz="2400">
                <a:latin typeface="Book Antiqua"/>
                <a:ea typeface="Book Antiqua"/>
                <a:cs typeface="Book Antiqua"/>
                <a:sym typeface="Book Antiqua"/>
              </a:rPr>
              <a:t>Циклоалкандар</a:t>
            </a:r>
            <a:endParaRPr sz="2400">
              <a:latin typeface="Book Antiqua"/>
              <a:ea typeface="Book Antiqua"/>
              <a:cs typeface="Book Antiqua"/>
              <a:sym typeface="Book Antiqua"/>
            </a:endParaRPr>
          </a:p>
        </p:txBody>
      </p:sp>
      <p:pic>
        <p:nvPicPr>
          <p:cNvPr id="363" name="Google Shape;363;p50"/>
          <p:cNvPicPr preferRelativeResize="0"/>
          <p:nvPr/>
        </p:nvPicPr>
        <p:blipFill rotWithShape="1">
          <a:blip r:embed="rId3">
            <a:alphaModFix/>
          </a:blip>
          <a:srcRect l="2864" t="7544" r="7319" b="48019"/>
          <a:stretch/>
        </p:blipFill>
        <p:spPr>
          <a:xfrm>
            <a:off x="2223600" y="4265025"/>
            <a:ext cx="5085475" cy="90877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51"/>
          <p:cNvSpPr txBox="1">
            <a:spLocks noGrp="1"/>
          </p:cNvSpPr>
          <p:nvPr>
            <p:ph type="title" idx="4294967295"/>
          </p:nvPr>
        </p:nvSpPr>
        <p:spPr>
          <a:xfrm>
            <a:off x="0" y="111650"/>
            <a:ext cx="9144000" cy="454800"/>
          </a:xfrm>
          <a:prstGeom prst="rect">
            <a:avLst/>
          </a:prstGeom>
          <a:noFill/>
          <a:ln>
            <a:noFill/>
          </a:ln>
        </p:spPr>
        <p:txBody>
          <a:bodyPr spcFirstLastPara="1" wrap="square" lIns="45700" tIns="0" rIns="45700" bIns="0" anchor="b" anchorCtr="0">
            <a:noAutofit/>
          </a:bodyPr>
          <a:lstStyle/>
          <a:p>
            <a:pPr marL="0" marR="0" lvl="0" indent="0" algn="ctr" rtl="0">
              <a:lnSpc>
                <a:spcPct val="100000"/>
              </a:lnSpc>
              <a:spcBef>
                <a:spcPts val="0"/>
              </a:spcBef>
              <a:spcAft>
                <a:spcPts val="0"/>
              </a:spcAft>
              <a:buClr>
                <a:srgbClr val="FEF7F0"/>
              </a:buClr>
              <a:buSzPts val="3420"/>
              <a:buFont typeface="Arial"/>
              <a:buNone/>
            </a:pPr>
            <a:r>
              <a:rPr lang="ru" sz="3000">
                <a:solidFill>
                  <a:srgbClr val="000000"/>
                </a:solidFill>
              </a:rPr>
              <a:t>Циклоалкандардың жіктелуі</a:t>
            </a:r>
            <a:endParaRPr sz="3000" b="1" i="0" u="none" strike="noStrike" cap="none">
              <a:solidFill>
                <a:srgbClr val="000000"/>
              </a:solidFill>
              <a:latin typeface="Arial"/>
              <a:ea typeface="Arial"/>
              <a:cs typeface="Arial"/>
              <a:sym typeface="Arial"/>
            </a:endParaRPr>
          </a:p>
        </p:txBody>
      </p:sp>
      <p:pic>
        <p:nvPicPr>
          <p:cNvPr id="369" name="Google Shape;369;p51"/>
          <p:cNvPicPr preferRelativeResize="0"/>
          <p:nvPr/>
        </p:nvPicPr>
        <p:blipFill rotWithShape="1">
          <a:blip r:embed="rId3">
            <a:alphaModFix/>
          </a:blip>
          <a:srcRect t="-7481" b="-7791"/>
          <a:stretch/>
        </p:blipFill>
        <p:spPr>
          <a:xfrm>
            <a:off x="263287" y="566456"/>
            <a:ext cx="8643937" cy="4500562"/>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5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a:p>
        </p:txBody>
      </p:sp>
      <p:sp>
        <p:nvSpPr>
          <p:cNvPr id="375" name="Google Shape;375;p5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endParaRPr/>
          </a:p>
        </p:txBody>
      </p:sp>
      <p:pic>
        <p:nvPicPr>
          <p:cNvPr id="376" name="Google Shape;376;p52"/>
          <p:cNvPicPr preferRelativeResize="0"/>
          <p:nvPr/>
        </p:nvPicPr>
        <p:blipFill rotWithShape="1">
          <a:blip r:embed="rId3">
            <a:alphaModFix/>
          </a:blip>
          <a:srcRect/>
          <a:stretch/>
        </p:blipFill>
        <p:spPr>
          <a:xfrm>
            <a:off x="900113" y="251726"/>
            <a:ext cx="7343775" cy="3200175"/>
          </a:xfrm>
          <a:prstGeom prst="rect">
            <a:avLst/>
          </a:prstGeom>
          <a:noFill/>
          <a:ln>
            <a:noFill/>
          </a:ln>
        </p:spPr>
      </p:pic>
      <p:pic>
        <p:nvPicPr>
          <p:cNvPr id="377" name="Google Shape;377;p52"/>
          <p:cNvPicPr preferRelativeResize="0"/>
          <p:nvPr/>
        </p:nvPicPr>
        <p:blipFill rotWithShape="1">
          <a:blip r:embed="rId4">
            <a:alphaModFix/>
          </a:blip>
          <a:srcRect/>
          <a:stretch/>
        </p:blipFill>
        <p:spPr>
          <a:xfrm>
            <a:off x="1325187" y="3499406"/>
            <a:ext cx="6493668" cy="1484709"/>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53"/>
          <p:cNvSpPr txBox="1"/>
          <p:nvPr/>
        </p:nvSpPr>
        <p:spPr>
          <a:xfrm>
            <a:off x="0" y="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Times New Roman"/>
              <a:ea typeface="Times New Roman"/>
              <a:cs typeface="Times New Roman"/>
              <a:sym typeface="Times New Roman"/>
            </a:endParaRPr>
          </a:p>
        </p:txBody>
      </p:sp>
      <p:pic>
        <p:nvPicPr>
          <p:cNvPr id="383" name="Google Shape;383;p53"/>
          <p:cNvPicPr preferRelativeResize="0"/>
          <p:nvPr/>
        </p:nvPicPr>
        <p:blipFill rotWithShape="1">
          <a:blip r:embed="rId3">
            <a:alphaModFix/>
          </a:blip>
          <a:srcRect/>
          <a:stretch/>
        </p:blipFill>
        <p:spPr>
          <a:xfrm>
            <a:off x="1015112" y="302040"/>
            <a:ext cx="2427684" cy="1982391"/>
          </a:xfrm>
          <a:prstGeom prst="rect">
            <a:avLst/>
          </a:prstGeom>
          <a:noFill/>
          <a:ln>
            <a:noFill/>
          </a:ln>
        </p:spPr>
      </p:pic>
      <p:sp>
        <p:nvSpPr>
          <p:cNvPr id="384" name="Google Shape;384;p53"/>
          <p:cNvSpPr txBox="1"/>
          <p:nvPr/>
        </p:nvSpPr>
        <p:spPr>
          <a:xfrm>
            <a:off x="0" y="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Times New Roman"/>
              <a:ea typeface="Times New Roman"/>
              <a:cs typeface="Times New Roman"/>
              <a:sym typeface="Times New Roman"/>
            </a:endParaRPr>
          </a:p>
        </p:txBody>
      </p:sp>
      <p:pic>
        <p:nvPicPr>
          <p:cNvPr id="385" name="Google Shape;385;p53"/>
          <p:cNvPicPr preferRelativeResize="0"/>
          <p:nvPr/>
        </p:nvPicPr>
        <p:blipFill rotWithShape="1">
          <a:blip r:embed="rId4">
            <a:alphaModFix/>
          </a:blip>
          <a:srcRect/>
          <a:stretch/>
        </p:blipFill>
        <p:spPr>
          <a:xfrm>
            <a:off x="3442812" y="2812134"/>
            <a:ext cx="2428874" cy="2196703"/>
          </a:xfrm>
          <a:prstGeom prst="rect">
            <a:avLst/>
          </a:prstGeom>
          <a:noFill/>
          <a:ln>
            <a:noFill/>
          </a:ln>
        </p:spPr>
      </p:pic>
      <p:sp>
        <p:nvSpPr>
          <p:cNvPr id="386" name="Google Shape;386;p53"/>
          <p:cNvSpPr txBox="1"/>
          <p:nvPr/>
        </p:nvSpPr>
        <p:spPr>
          <a:xfrm>
            <a:off x="0" y="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Times New Roman"/>
              <a:ea typeface="Times New Roman"/>
              <a:cs typeface="Times New Roman"/>
              <a:sym typeface="Times New Roman"/>
            </a:endParaRPr>
          </a:p>
        </p:txBody>
      </p:sp>
      <p:pic>
        <p:nvPicPr>
          <p:cNvPr id="387" name="Google Shape;387;p53"/>
          <p:cNvPicPr preferRelativeResize="0"/>
          <p:nvPr/>
        </p:nvPicPr>
        <p:blipFill rotWithShape="1">
          <a:blip r:embed="rId5">
            <a:alphaModFix/>
          </a:blip>
          <a:srcRect/>
          <a:stretch/>
        </p:blipFill>
        <p:spPr>
          <a:xfrm>
            <a:off x="5666975" y="213340"/>
            <a:ext cx="1828801" cy="246697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54"/>
          <p:cNvSpPr txBox="1">
            <a:spLocks noGrp="1"/>
          </p:cNvSpPr>
          <p:nvPr>
            <p:ph type="title" idx="4294967295"/>
          </p:nvPr>
        </p:nvSpPr>
        <p:spPr>
          <a:xfrm>
            <a:off x="0" y="17859"/>
            <a:ext cx="8474100" cy="704700"/>
          </a:xfrm>
          <a:prstGeom prst="rect">
            <a:avLst/>
          </a:prstGeom>
          <a:noFill/>
          <a:ln>
            <a:noFill/>
          </a:ln>
        </p:spPr>
        <p:txBody>
          <a:bodyPr spcFirstLastPara="1" wrap="square" lIns="45700" tIns="0" rIns="45700" bIns="0" anchor="b" anchorCtr="0">
            <a:noAutofit/>
          </a:bodyPr>
          <a:lstStyle/>
          <a:p>
            <a:pPr marL="0" lvl="0" indent="0" algn="ctr" rtl="0">
              <a:lnSpc>
                <a:spcPct val="115000"/>
              </a:lnSpc>
              <a:spcBef>
                <a:spcPts val="0"/>
              </a:spcBef>
              <a:spcAft>
                <a:spcPts val="0"/>
              </a:spcAft>
              <a:buClr>
                <a:schemeClr val="dk1"/>
              </a:buClr>
              <a:buSzPts val="1100"/>
              <a:buFont typeface="Arial"/>
              <a:buNone/>
            </a:pPr>
            <a:r>
              <a:rPr lang="ru" sz="3000" b="0">
                <a:solidFill>
                  <a:schemeClr val="dk1"/>
                </a:solidFill>
              </a:rPr>
              <a:t>Циклоалкандардың номенклатурасы</a:t>
            </a:r>
            <a:endParaRPr sz="3000" b="0">
              <a:solidFill>
                <a:srgbClr val="000000"/>
              </a:solidFill>
            </a:endParaRPr>
          </a:p>
        </p:txBody>
      </p:sp>
      <p:sp>
        <p:nvSpPr>
          <p:cNvPr id="393" name="Google Shape;393;p54"/>
          <p:cNvSpPr txBox="1">
            <a:spLocks noGrp="1"/>
          </p:cNvSpPr>
          <p:nvPr>
            <p:ph type="body" idx="4294967295"/>
          </p:nvPr>
        </p:nvSpPr>
        <p:spPr>
          <a:xfrm>
            <a:off x="171000" y="891800"/>
            <a:ext cx="8865900" cy="2143200"/>
          </a:xfrm>
          <a:prstGeom prst="rect">
            <a:avLst/>
          </a:prstGeom>
          <a:noFill/>
          <a:ln>
            <a:noFill/>
          </a:ln>
        </p:spPr>
        <p:txBody>
          <a:bodyPr spcFirstLastPara="1" wrap="square" lIns="91425" tIns="45700" rIns="91425" bIns="45700" anchor="t" anchorCtr="0">
            <a:noAutofit/>
          </a:bodyPr>
          <a:lstStyle/>
          <a:p>
            <a:pPr marL="89999" marR="0" lvl="0" indent="0" algn="just" rtl="0">
              <a:lnSpc>
                <a:spcPct val="100000"/>
              </a:lnSpc>
              <a:spcBef>
                <a:spcPts val="600"/>
              </a:spcBef>
              <a:spcAft>
                <a:spcPts val="0"/>
              </a:spcAft>
              <a:buClr>
                <a:schemeClr val="dk1"/>
              </a:buClr>
              <a:buSzPts val="1100"/>
              <a:buFont typeface="Arial"/>
              <a:buNone/>
            </a:pPr>
            <a:r>
              <a:rPr lang="ru" sz="2200">
                <a:latin typeface="Book Antiqua"/>
                <a:ea typeface="Book Antiqua"/>
                <a:cs typeface="Book Antiqua"/>
                <a:sym typeface="Book Antiqua"/>
              </a:rPr>
              <a:t>Циклоалкандар қаңқалық құрылымдар ретінде жазылады. Қаңқаның құрылысы көміртек-көміртек байланыстарын сызық ретінде көрсетеді, бірақ көміртегімен байланысып тұрған көміртегі немесе сутегіні жазбайды. Көміртегіден басқа атомдарды, немесе сутегімен байланысқан басқа да атомдарды келтіреді. Қаңқалық құрылымдағы әрбір шың көмертегі білдіреді. Яғни, төрт байланысын сақтай отырып, әрбір көміртегіге сәйкес сутегі атомдары болады.</a:t>
            </a:r>
            <a:endParaRPr sz="2200">
              <a:latin typeface="Book Antiqua"/>
              <a:ea typeface="Book Antiqua"/>
              <a:cs typeface="Book Antiqua"/>
              <a:sym typeface="Book Antiqua"/>
            </a:endParaRPr>
          </a:p>
          <a:p>
            <a:pPr marL="89999" marR="0" lvl="0" indent="0" algn="just" rtl="0">
              <a:lnSpc>
                <a:spcPct val="100000"/>
              </a:lnSpc>
              <a:spcBef>
                <a:spcPts val="600"/>
              </a:spcBef>
              <a:spcAft>
                <a:spcPts val="0"/>
              </a:spcAft>
              <a:buClr>
                <a:schemeClr val="dk2"/>
              </a:buClr>
              <a:buSzPts val="2044"/>
              <a:buFont typeface="Noto Sans Symbols"/>
              <a:buNone/>
            </a:pPr>
            <a:endParaRPr sz="2200">
              <a:latin typeface="Book Antiqua"/>
              <a:ea typeface="Book Antiqua"/>
              <a:cs typeface="Book Antiqua"/>
              <a:sym typeface="Book Antiqua"/>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55"/>
          <p:cNvSpPr txBox="1">
            <a:spLocks noGrp="1"/>
          </p:cNvSpPr>
          <p:nvPr>
            <p:ph type="title" idx="4294967295"/>
          </p:nvPr>
        </p:nvSpPr>
        <p:spPr>
          <a:xfrm>
            <a:off x="136550" y="110697"/>
            <a:ext cx="8717100" cy="778800"/>
          </a:xfrm>
          <a:prstGeom prst="rect">
            <a:avLst/>
          </a:prstGeom>
          <a:noFill/>
          <a:ln>
            <a:noFill/>
          </a:ln>
        </p:spPr>
        <p:txBody>
          <a:bodyPr spcFirstLastPara="1" wrap="square" lIns="45700" tIns="0" rIns="45700" bIns="0" anchor="b" anchorCtr="0">
            <a:noAutofit/>
          </a:bodyPr>
          <a:lstStyle/>
          <a:p>
            <a:pPr marL="0" lvl="0" indent="0" algn="just" rtl="0">
              <a:lnSpc>
                <a:spcPct val="115000"/>
              </a:lnSpc>
              <a:spcBef>
                <a:spcPts val="0"/>
              </a:spcBef>
              <a:spcAft>
                <a:spcPts val="0"/>
              </a:spcAft>
              <a:buClr>
                <a:schemeClr val="dk1"/>
              </a:buClr>
              <a:buSzPts val="1100"/>
              <a:buFont typeface="Arial"/>
              <a:buNone/>
            </a:pPr>
            <a:r>
              <a:rPr lang="ru" sz="2200" b="0">
                <a:solidFill>
                  <a:schemeClr val="dk1"/>
                </a:solidFill>
                <a:latin typeface="Book Antiqua"/>
                <a:ea typeface="Book Antiqua"/>
                <a:cs typeface="Book Antiqua"/>
                <a:sym typeface="Book Antiqua"/>
              </a:rPr>
              <a:t>Циклоалкандарды атау ережелері ациклді алкандарға ұқсас келеді:</a:t>
            </a:r>
            <a:endParaRPr sz="2200" b="0">
              <a:solidFill>
                <a:srgbClr val="000000"/>
              </a:solidFill>
              <a:latin typeface="Book Antiqua"/>
              <a:ea typeface="Book Antiqua"/>
              <a:cs typeface="Book Antiqua"/>
              <a:sym typeface="Book Antiqua"/>
            </a:endParaRPr>
          </a:p>
        </p:txBody>
      </p:sp>
      <p:sp>
        <p:nvSpPr>
          <p:cNvPr id="399" name="Google Shape;399;p55"/>
          <p:cNvSpPr txBox="1">
            <a:spLocks noGrp="1"/>
          </p:cNvSpPr>
          <p:nvPr>
            <p:ph type="body" idx="4294967295"/>
          </p:nvPr>
        </p:nvSpPr>
        <p:spPr>
          <a:xfrm>
            <a:off x="380300" y="984669"/>
            <a:ext cx="8229600" cy="1851300"/>
          </a:xfrm>
          <a:prstGeom prst="rect">
            <a:avLst/>
          </a:prstGeom>
          <a:noFill/>
          <a:ln>
            <a:noFill/>
          </a:ln>
        </p:spPr>
        <p:txBody>
          <a:bodyPr spcFirstLastPara="1" wrap="square" lIns="91425" tIns="45700" rIns="91425" bIns="45700" anchor="t" anchorCtr="0">
            <a:noAutofit/>
          </a:bodyPr>
          <a:lstStyle/>
          <a:p>
            <a:pPr marL="273050" marR="0" lvl="0" indent="-273050" algn="just" rtl="0">
              <a:lnSpc>
                <a:spcPct val="60000"/>
              </a:lnSpc>
              <a:spcBef>
                <a:spcPts val="0"/>
              </a:spcBef>
              <a:spcAft>
                <a:spcPts val="0"/>
              </a:spcAft>
              <a:buClr>
                <a:schemeClr val="dk2"/>
              </a:buClr>
              <a:buSzPts val="2200"/>
              <a:buFont typeface="Book Antiqua"/>
              <a:buChar char="⦿"/>
            </a:pPr>
            <a:r>
              <a:rPr lang="ru" sz="2200">
                <a:latin typeface="Book Antiqua"/>
                <a:ea typeface="Book Antiqua"/>
                <a:cs typeface="Book Antiqua"/>
                <a:sym typeface="Book Antiqua"/>
              </a:rPr>
              <a:t>Алкил орынбасармен қосылған циклоалкан жағдайында, сақина бастапқы болып табылады, егер де орынбасардың құрамындағы көміртегі атомы сақинадағы көміртегі атомынан көп болмаса. Бұл жағдайда орынбасар бастапқы болып саналады да, сақина орынбасар болады. </a:t>
            </a:r>
            <a:endParaRPr sz="2200">
              <a:latin typeface="Book Antiqua"/>
              <a:ea typeface="Book Antiqua"/>
              <a:cs typeface="Book Antiqua"/>
              <a:sym typeface="Book Antiqua"/>
            </a:endParaRPr>
          </a:p>
          <a:p>
            <a:pPr marL="273050" marR="0" lvl="0" indent="0" algn="just" rtl="0">
              <a:lnSpc>
                <a:spcPct val="60000"/>
              </a:lnSpc>
              <a:spcBef>
                <a:spcPts val="0"/>
              </a:spcBef>
              <a:spcAft>
                <a:spcPts val="0"/>
              </a:spcAft>
              <a:buSzPts val="1898"/>
              <a:buNone/>
            </a:pPr>
            <a:r>
              <a:rPr lang="ru" sz="2200">
                <a:latin typeface="Book Antiqua"/>
                <a:ea typeface="Book Antiqua"/>
                <a:cs typeface="Book Antiqua"/>
                <a:sym typeface="Book Antiqua"/>
              </a:rPr>
              <a:t>Егер де бір ғана орынбасар болса, оны нөмірлеудің қажеті жоқ.</a:t>
            </a:r>
            <a:endParaRPr sz="2200">
              <a:latin typeface="Book Antiqua"/>
              <a:ea typeface="Book Antiqua"/>
              <a:cs typeface="Book Antiqua"/>
              <a:sym typeface="Book Antiqua"/>
            </a:endParaRPr>
          </a:p>
          <a:p>
            <a:pPr marL="273050" marR="0" lvl="0" indent="0" algn="just" rtl="0">
              <a:lnSpc>
                <a:spcPct val="60000"/>
              </a:lnSpc>
              <a:spcBef>
                <a:spcPts val="0"/>
              </a:spcBef>
              <a:spcAft>
                <a:spcPts val="0"/>
              </a:spcAft>
              <a:buSzPts val="1898"/>
              <a:buNone/>
            </a:pPr>
            <a:endParaRPr sz="2200">
              <a:latin typeface="Book Antiqua"/>
              <a:ea typeface="Book Antiqua"/>
              <a:cs typeface="Book Antiqua"/>
              <a:sym typeface="Book Antiqua"/>
            </a:endParaRPr>
          </a:p>
        </p:txBody>
      </p:sp>
      <p:pic>
        <p:nvPicPr>
          <p:cNvPr id="400" name="Google Shape;400;p55"/>
          <p:cNvPicPr preferRelativeResize="0"/>
          <p:nvPr/>
        </p:nvPicPr>
        <p:blipFill rotWithShape="1">
          <a:blip r:embed="rId3">
            <a:alphaModFix/>
          </a:blip>
          <a:srcRect/>
          <a:stretch/>
        </p:blipFill>
        <p:spPr>
          <a:xfrm>
            <a:off x="949973" y="3720252"/>
            <a:ext cx="7423226" cy="1333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20"/>
          <p:cNvSpPr txBox="1">
            <a:spLocks noGrp="1"/>
          </p:cNvSpPr>
          <p:nvPr>
            <p:ph type="title"/>
          </p:nvPr>
        </p:nvSpPr>
        <p:spPr>
          <a:xfrm>
            <a:off x="178625" y="-6637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ru" sz="3600" b="1">
                <a:latin typeface="Times New Roman"/>
                <a:ea typeface="Times New Roman"/>
                <a:cs typeface="Times New Roman"/>
                <a:sym typeface="Times New Roman"/>
              </a:rPr>
              <a:t>Оқудың мақсаты:</a:t>
            </a:r>
            <a:endParaRPr sz="3600" b="1">
              <a:solidFill>
                <a:srgbClr val="000000"/>
              </a:solidFill>
              <a:latin typeface="Times New Roman"/>
              <a:ea typeface="Times New Roman"/>
              <a:cs typeface="Times New Roman"/>
              <a:sym typeface="Times New Roman"/>
            </a:endParaRPr>
          </a:p>
        </p:txBody>
      </p:sp>
      <p:sp>
        <p:nvSpPr>
          <p:cNvPr id="85" name="Google Shape;85;p20"/>
          <p:cNvSpPr txBox="1">
            <a:spLocks noGrp="1"/>
          </p:cNvSpPr>
          <p:nvPr>
            <p:ph type="body" idx="1"/>
          </p:nvPr>
        </p:nvSpPr>
        <p:spPr>
          <a:xfrm>
            <a:off x="311700" y="578050"/>
            <a:ext cx="8678400" cy="341640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SzPts val="1800"/>
              <a:buNone/>
            </a:pPr>
            <a:r>
              <a:rPr lang="ru" sz="1500" b="1">
                <a:solidFill>
                  <a:srgbClr val="000000"/>
                </a:solidFill>
                <a:latin typeface="Book Antiqua"/>
                <a:ea typeface="Book Antiqua"/>
                <a:cs typeface="Book Antiqua"/>
                <a:sym typeface="Book Antiqua"/>
              </a:rPr>
              <a:t>Лекция соңында сіз келесі мәліметтерді игере аласыз:</a:t>
            </a:r>
            <a:endParaRPr sz="1500" b="1">
              <a:solidFill>
                <a:srgbClr val="000000"/>
              </a:solidFill>
              <a:latin typeface="Book Antiqua"/>
              <a:ea typeface="Book Antiqua"/>
              <a:cs typeface="Book Antiqua"/>
              <a:sym typeface="Book Antiqua"/>
            </a:endParaRPr>
          </a:p>
          <a:p>
            <a:pPr marL="0" lvl="0" indent="0" algn="just" rtl="0">
              <a:lnSpc>
                <a:spcPct val="100000"/>
              </a:lnSpc>
              <a:spcBef>
                <a:spcPts val="0"/>
              </a:spcBef>
              <a:spcAft>
                <a:spcPts val="0"/>
              </a:spcAft>
              <a:buSzPts val="1800"/>
              <a:buNone/>
            </a:pPr>
            <a:endParaRPr sz="1500" b="1">
              <a:solidFill>
                <a:srgbClr val="000000"/>
              </a:solidFill>
              <a:latin typeface="Book Antiqua"/>
              <a:ea typeface="Book Antiqua"/>
              <a:cs typeface="Book Antiqua"/>
              <a:sym typeface="Book Antiqua"/>
            </a:endParaRPr>
          </a:p>
          <a:p>
            <a:pPr marL="0" lvl="0" indent="0" algn="just" rtl="0">
              <a:lnSpc>
                <a:spcPct val="100000"/>
              </a:lnSpc>
              <a:spcBef>
                <a:spcPts val="0"/>
              </a:spcBef>
              <a:spcAft>
                <a:spcPts val="0"/>
              </a:spcAft>
              <a:buSzPts val="1800"/>
              <a:buNone/>
            </a:pPr>
            <a:endParaRPr sz="500" b="1">
              <a:solidFill>
                <a:srgbClr val="000000"/>
              </a:solidFill>
              <a:latin typeface="Book Antiqua"/>
              <a:ea typeface="Book Antiqua"/>
              <a:cs typeface="Book Antiqua"/>
              <a:sym typeface="Book Antiqua"/>
            </a:endParaRPr>
          </a:p>
          <a:p>
            <a:pPr marL="457200" lvl="0" indent="-323850" algn="just" rtl="0">
              <a:lnSpc>
                <a:spcPct val="100000"/>
              </a:lnSpc>
              <a:spcBef>
                <a:spcPts val="0"/>
              </a:spcBef>
              <a:spcAft>
                <a:spcPts val="0"/>
              </a:spcAft>
              <a:buClr>
                <a:srgbClr val="000000"/>
              </a:buClr>
              <a:buSzPts val="1500"/>
              <a:buFont typeface="Book Antiqua"/>
              <a:buChar char="❏"/>
            </a:pPr>
            <a:r>
              <a:rPr lang="ru" sz="1500">
                <a:solidFill>
                  <a:schemeClr val="dk1"/>
                </a:solidFill>
                <a:latin typeface="Book Antiqua"/>
                <a:ea typeface="Book Antiqua"/>
                <a:cs typeface="Book Antiqua"/>
                <a:sym typeface="Book Antiqua"/>
              </a:rPr>
              <a:t>IUPAC номенклатурасына сəйкес көмірсутектерді атау; </a:t>
            </a:r>
            <a:endParaRPr sz="1500">
              <a:solidFill>
                <a:schemeClr val="dk1"/>
              </a:solidFill>
              <a:latin typeface="Book Antiqua"/>
              <a:ea typeface="Book Antiqua"/>
              <a:cs typeface="Book Antiqua"/>
              <a:sym typeface="Book Antiqua"/>
            </a:endParaRPr>
          </a:p>
          <a:p>
            <a:pPr marL="457200" lvl="0" indent="-323850" algn="just" rtl="0">
              <a:lnSpc>
                <a:spcPct val="100000"/>
              </a:lnSpc>
              <a:spcBef>
                <a:spcPts val="0"/>
              </a:spcBef>
              <a:spcAft>
                <a:spcPts val="0"/>
              </a:spcAft>
              <a:buClr>
                <a:srgbClr val="000000"/>
              </a:buClr>
              <a:buSzPts val="1500"/>
              <a:buFont typeface="Book Antiqua"/>
              <a:buChar char="❏"/>
            </a:pPr>
            <a:r>
              <a:rPr lang="ru" sz="1500">
                <a:solidFill>
                  <a:schemeClr val="dk1"/>
                </a:solidFill>
                <a:latin typeface="Book Antiqua"/>
                <a:ea typeface="Book Antiqua"/>
                <a:cs typeface="Book Antiqua"/>
                <a:sym typeface="Book Antiqua"/>
              </a:rPr>
              <a:t>алкандердің, алкендердің және алкиндердің изомерлерінің құрылымдарын тану және жазу;</a:t>
            </a:r>
            <a:endParaRPr sz="1500">
              <a:solidFill>
                <a:schemeClr val="dk1"/>
              </a:solidFill>
              <a:latin typeface="Book Antiqua"/>
              <a:ea typeface="Book Antiqua"/>
              <a:cs typeface="Book Antiqua"/>
              <a:sym typeface="Book Antiqua"/>
            </a:endParaRPr>
          </a:p>
          <a:p>
            <a:pPr marL="457200" lvl="0" indent="-323850" algn="just" rtl="0">
              <a:lnSpc>
                <a:spcPct val="100000"/>
              </a:lnSpc>
              <a:spcBef>
                <a:spcPts val="0"/>
              </a:spcBef>
              <a:spcAft>
                <a:spcPts val="0"/>
              </a:spcAft>
              <a:buClr>
                <a:srgbClr val="000000"/>
              </a:buClr>
              <a:buSzPts val="1500"/>
              <a:buFont typeface="Book Antiqua"/>
              <a:buChar char="❏"/>
            </a:pPr>
            <a:r>
              <a:rPr lang="ru" sz="1500">
                <a:solidFill>
                  <a:schemeClr val="dk1"/>
                </a:solidFill>
                <a:latin typeface="Book Antiqua"/>
                <a:ea typeface="Book Antiqua"/>
                <a:cs typeface="Book Antiqua"/>
                <a:sym typeface="Book Antiqua"/>
              </a:rPr>
              <a:t>алкандар, алкендер мен алкиндерді физика-химиялық қасиеттері бойынша ажырата білу;</a:t>
            </a:r>
            <a:endParaRPr sz="1500">
              <a:solidFill>
                <a:schemeClr val="dk1"/>
              </a:solidFill>
              <a:latin typeface="Book Antiqua"/>
              <a:ea typeface="Book Antiqua"/>
              <a:cs typeface="Book Antiqua"/>
              <a:sym typeface="Book Antiqua"/>
            </a:endParaRPr>
          </a:p>
          <a:p>
            <a:pPr marL="457200" lvl="0" indent="-323850" algn="just" rtl="0">
              <a:lnSpc>
                <a:spcPct val="100000"/>
              </a:lnSpc>
              <a:spcBef>
                <a:spcPts val="0"/>
              </a:spcBef>
              <a:spcAft>
                <a:spcPts val="0"/>
              </a:spcAft>
              <a:buClr>
                <a:srgbClr val="000000"/>
              </a:buClr>
              <a:buSzPts val="1500"/>
              <a:buFont typeface="Book Antiqua"/>
              <a:buChar char="❏"/>
            </a:pPr>
            <a:r>
              <a:rPr lang="ru" sz="1500">
                <a:solidFill>
                  <a:schemeClr val="dk1"/>
                </a:solidFill>
                <a:latin typeface="Book Antiqua"/>
                <a:ea typeface="Book Antiqua"/>
                <a:cs typeface="Book Antiqua"/>
                <a:sym typeface="Book Antiqua"/>
              </a:rPr>
              <a:t>алкандардың физикалық қасиеттерін анықтау; </a:t>
            </a:r>
            <a:endParaRPr sz="1500">
              <a:solidFill>
                <a:schemeClr val="dk1"/>
              </a:solidFill>
              <a:latin typeface="Book Antiqua"/>
              <a:ea typeface="Book Antiqua"/>
              <a:cs typeface="Book Antiqua"/>
              <a:sym typeface="Book Antiqua"/>
            </a:endParaRPr>
          </a:p>
          <a:p>
            <a:pPr marL="457200" lvl="0" indent="-323850" algn="just" rtl="0">
              <a:lnSpc>
                <a:spcPct val="100000"/>
              </a:lnSpc>
              <a:spcBef>
                <a:spcPts val="0"/>
              </a:spcBef>
              <a:spcAft>
                <a:spcPts val="0"/>
              </a:spcAft>
              <a:buClr>
                <a:srgbClr val="000000"/>
              </a:buClr>
              <a:buSzPts val="1500"/>
              <a:buFont typeface="Book Antiqua"/>
              <a:buChar char="❏"/>
            </a:pPr>
            <a:r>
              <a:rPr lang="ru" sz="1500">
                <a:solidFill>
                  <a:schemeClr val="dk1"/>
                </a:solidFill>
                <a:latin typeface="Book Antiqua"/>
                <a:ea typeface="Book Antiqua"/>
                <a:cs typeface="Book Antiqua"/>
                <a:sym typeface="Book Antiqua"/>
              </a:rPr>
              <a:t>алкандардың негізгі реакцияларын айқындау; </a:t>
            </a:r>
            <a:endParaRPr sz="1500">
              <a:solidFill>
                <a:schemeClr val="dk1"/>
              </a:solidFill>
              <a:latin typeface="Book Antiqua"/>
              <a:ea typeface="Book Antiqua"/>
              <a:cs typeface="Book Antiqua"/>
              <a:sym typeface="Book Antiqua"/>
            </a:endParaRPr>
          </a:p>
          <a:p>
            <a:pPr marL="457200" lvl="0" indent="-323850" algn="just" rtl="0">
              <a:lnSpc>
                <a:spcPct val="100000"/>
              </a:lnSpc>
              <a:spcBef>
                <a:spcPts val="0"/>
              </a:spcBef>
              <a:spcAft>
                <a:spcPts val="0"/>
              </a:spcAft>
              <a:buClr>
                <a:srgbClr val="000000"/>
              </a:buClr>
              <a:buSzPts val="1500"/>
              <a:buFont typeface="Book Antiqua"/>
              <a:buChar char="❏"/>
            </a:pPr>
            <a:r>
              <a:rPr lang="ru" sz="1500">
                <a:solidFill>
                  <a:schemeClr val="dk1"/>
                </a:solidFill>
                <a:latin typeface="Book Antiqua"/>
                <a:ea typeface="Book Antiqua"/>
                <a:cs typeface="Book Antiqua"/>
                <a:sym typeface="Book Antiqua"/>
              </a:rPr>
              <a:t>қарапайым алкандардың галогендеу нәтижесінде алынған өнімдердің изомерлерін жазу; </a:t>
            </a:r>
            <a:endParaRPr sz="1500">
              <a:solidFill>
                <a:schemeClr val="dk1"/>
              </a:solidFill>
              <a:latin typeface="Book Antiqua"/>
              <a:ea typeface="Book Antiqua"/>
              <a:cs typeface="Book Antiqua"/>
              <a:sym typeface="Book Antiqua"/>
            </a:endParaRPr>
          </a:p>
          <a:p>
            <a:pPr marL="457200" lvl="0" indent="-323850" algn="just" rtl="0">
              <a:lnSpc>
                <a:spcPct val="100000"/>
              </a:lnSpc>
              <a:spcBef>
                <a:spcPts val="0"/>
              </a:spcBef>
              <a:spcAft>
                <a:spcPts val="0"/>
              </a:spcAft>
              <a:buClr>
                <a:srgbClr val="000000"/>
              </a:buClr>
              <a:buSzPts val="1500"/>
              <a:buFont typeface="Book Antiqua"/>
              <a:buChar char="❏"/>
            </a:pPr>
            <a:r>
              <a:rPr lang="ru" sz="1500">
                <a:solidFill>
                  <a:schemeClr val="dk1"/>
                </a:solidFill>
                <a:latin typeface="Book Antiqua"/>
                <a:ea typeface="Book Antiqua"/>
                <a:cs typeface="Book Antiqua"/>
                <a:sym typeface="Book Antiqua"/>
              </a:rPr>
              <a:t>құрылымына қарай циклоалканды табу; </a:t>
            </a:r>
            <a:endParaRPr sz="1500">
              <a:solidFill>
                <a:schemeClr val="dk1"/>
              </a:solidFill>
              <a:latin typeface="Book Antiqua"/>
              <a:ea typeface="Book Antiqua"/>
              <a:cs typeface="Book Antiqua"/>
              <a:sym typeface="Book Antiqua"/>
            </a:endParaRPr>
          </a:p>
          <a:p>
            <a:pPr marL="457200" lvl="0" indent="-323850" algn="just" rtl="0">
              <a:lnSpc>
                <a:spcPct val="100000"/>
              </a:lnSpc>
              <a:spcBef>
                <a:spcPts val="0"/>
              </a:spcBef>
              <a:spcAft>
                <a:spcPts val="0"/>
              </a:spcAft>
              <a:buClr>
                <a:srgbClr val="000000"/>
              </a:buClr>
              <a:buSzPts val="1500"/>
              <a:buFont typeface="Book Antiqua"/>
              <a:buChar char="❏"/>
            </a:pPr>
            <a:r>
              <a:rPr lang="ru" sz="1500">
                <a:solidFill>
                  <a:schemeClr val="dk1"/>
                </a:solidFill>
                <a:latin typeface="Book Antiqua"/>
                <a:ea typeface="Book Antiqua"/>
                <a:cs typeface="Book Antiqua"/>
                <a:sym typeface="Book Antiqua"/>
              </a:rPr>
              <a:t>құрылымына қарап, циклоалканға атау беру және оның атауы бойынша циклоалканның құрылысын салу; </a:t>
            </a:r>
            <a:endParaRPr sz="1500">
              <a:solidFill>
                <a:schemeClr val="dk1"/>
              </a:solidFill>
              <a:latin typeface="Book Antiqua"/>
              <a:ea typeface="Book Antiqua"/>
              <a:cs typeface="Book Antiqua"/>
              <a:sym typeface="Book Antiqua"/>
            </a:endParaRPr>
          </a:p>
          <a:p>
            <a:pPr marL="457200" lvl="0" indent="-323850" algn="just" rtl="0">
              <a:lnSpc>
                <a:spcPct val="100000"/>
              </a:lnSpc>
              <a:spcBef>
                <a:spcPts val="0"/>
              </a:spcBef>
              <a:spcAft>
                <a:spcPts val="0"/>
              </a:spcAft>
              <a:buClr>
                <a:srgbClr val="000000"/>
              </a:buClr>
              <a:buSzPts val="1500"/>
              <a:buFont typeface="Book Antiqua"/>
              <a:buChar char="❏"/>
            </a:pPr>
            <a:r>
              <a:rPr lang="ru" sz="1500">
                <a:solidFill>
                  <a:schemeClr val="dk1"/>
                </a:solidFill>
                <a:latin typeface="Book Antiqua"/>
                <a:ea typeface="Book Antiqua"/>
                <a:cs typeface="Book Antiqua"/>
                <a:sym typeface="Book Antiqua"/>
              </a:rPr>
              <a:t>алкендер мен алкиндердің құрамындағы функционалдық топтарды анықтау; </a:t>
            </a:r>
            <a:endParaRPr sz="1500">
              <a:solidFill>
                <a:schemeClr val="dk1"/>
              </a:solidFill>
              <a:latin typeface="Book Antiqua"/>
              <a:ea typeface="Book Antiqua"/>
              <a:cs typeface="Book Antiqua"/>
              <a:sym typeface="Book Antiqua"/>
            </a:endParaRPr>
          </a:p>
          <a:p>
            <a:pPr marL="457200" lvl="0" indent="-323850" algn="just" rtl="0">
              <a:lnSpc>
                <a:spcPct val="100000"/>
              </a:lnSpc>
              <a:spcBef>
                <a:spcPts val="0"/>
              </a:spcBef>
              <a:spcAft>
                <a:spcPts val="0"/>
              </a:spcAft>
              <a:buClr>
                <a:srgbClr val="000000"/>
              </a:buClr>
              <a:buSzPts val="1500"/>
              <a:buFont typeface="Book Antiqua"/>
              <a:buChar char="❏"/>
            </a:pPr>
            <a:r>
              <a:rPr lang="ru" sz="1500">
                <a:solidFill>
                  <a:schemeClr val="dk1"/>
                </a:solidFill>
                <a:latin typeface="Book Antiqua"/>
                <a:ea typeface="Book Antiqua"/>
                <a:cs typeface="Book Antiqua"/>
                <a:sym typeface="Book Antiqua"/>
              </a:rPr>
              <a:t>қаныққан және қанықпаған молекулалардың арасындағы айырмашылық; конденсирленген немесе тізбекті құрылымды ескере отырып, қарапайым алкенді немесе алкинді атау; </a:t>
            </a:r>
            <a:endParaRPr sz="1500">
              <a:solidFill>
                <a:schemeClr val="dk1"/>
              </a:solidFill>
              <a:latin typeface="Book Antiqua"/>
              <a:ea typeface="Book Antiqua"/>
              <a:cs typeface="Book Antiqua"/>
              <a:sym typeface="Book Antiqua"/>
            </a:endParaRPr>
          </a:p>
          <a:p>
            <a:pPr marL="457200" lvl="0" indent="-323850" algn="just" rtl="0">
              <a:lnSpc>
                <a:spcPct val="100000"/>
              </a:lnSpc>
              <a:spcBef>
                <a:spcPts val="0"/>
              </a:spcBef>
              <a:spcAft>
                <a:spcPts val="0"/>
              </a:spcAft>
              <a:buClr>
                <a:srgbClr val="000000"/>
              </a:buClr>
              <a:buSzPts val="1500"/>
              <a:buFont typeface="Book Antiqua"/>
              <a:buChar char="❏"/>
            </a:pPr>
            <a:r>
              <a:rPr lang="ru" sz="1500">
                <a:solidFill>
                  <a:schemeClr val="dk1"/>
                </a:solidFill>
                <a:latin typeface="Book Antiqua"/>
                <a:ea typeface="Book Antiqua"/>
                <a:cs typeface="Book Antiqua"/>
                <a:sym typeface="Book Antiqua"/>
              </a:rPr>
              <a:t>алкендердің цис-транс-изомерлерін орнату; </a:t>
            </a:r>
            <a:endParaRPr sz="1500">
              <a:solidFill>
                <a:schemeClr val="dk1"/>
              </a:solidFill>
              <a:latin typeface="Book Antiqua"/>
              <a:ea typeface="Book Antiqua"/>
              <a:cs typeface="Book Antiqua"/>
              <a:sym typeface="Book Antiqua"/>
            </a:endParaRPr>
          </a:p>
          <a:p>
            <a:pPr marL="457200" lvl="0" indent="-323850" algn="just" rtl="0">
              <a:lnSpc>
                <a:spcPct val="100000"/>
              </a:lnSpc>
              <a:spcBef>
                <a:spcPts val="0"/>
              </a:spcBef>
              <a:spcAft>
                <a:spcPts val="0"/>
              </a:spcAft>
              <a:buClr>
                <a:schemeClr val="dk1"/>
              </a:buClr>
              <a:buSzPts val="1500"/>
              <a:buFont typeface="Book Antiqua"/>
              <a:buChar char="❏"/>
            </a:pPr>
            <a:r>
              <a:rPr lang="ru" sz="1500">
                <a:solidFill>
                  <a:schemeClr val="dk1"/>
                </a:solidFill>
                <a:latin typeface="Book Antiqua"/>
                <a:ea typeface="Book Antiqua"/>
                <a:cs typeface="Book Antiqua"/>
                <a:sym typeface="Book Antiqua"/>
              </a:rPr>
              <a:t>органикалық реакциялардың негізгі типтерін анықтау.</a:t>
            </a:r>
            <a:endParaRPr sz="1500">
              <a:solidFill>
                <a:schemeClr val="dk1"/>
              </a:solidFill>
              <a:latin typeface="Book Antiqua"/>
              <a:ea typeface="Book Antiqua"/>
              <a:cs typeface="Book Antiqua"/>
              <a:sym typeface="Book Antiqua"/>
            </a:endParaRPr>
          </a:p>
          <a:p>
            <a:pPr marL="457200" lvl="0" indent="0" algn="l" rtl="0">
              <a:lnSpc>
                <a:spcPct val="100000"/>
              </a:lnSpc>
              <a:spcBef>
                <a:spcPts val="0"/>
              </a:spcBef>
              <a:spcAft>
                <a:spcPts val="0"/>
              </a:spcAft>
              <a:buSzPts val="1800"/>
              <a:buNone/>
            </a:pPr>
            <a:endParaRPr sz="1500">
              <a:solidFill>
                <a:schemeClr val="dk1"/>
              </a:solidFill>
              <a:latin typeface="Book Antiqua"/>
              <a:ea typeface="Book Antiqua"/>
              <a:cs typeface="Book Antiqua"/>
              <a:sym typeface="Book Antiqua"/>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56"/>
          <p:cNvSpPr txBox="1">
            <a:spLocks noGrp="1"/>
          </p:cNvSpPr>
          <p:nvPr>
            <p:ph type="body" idx="4294967295"/>
          </p:nvPr>
        </p:nvSpPr>
        <p:spPr>
          <a:xfrm>
            <a:off x="295850" y="558750"/>
            <a:ext cx="8671500" cy="1384800"/>
          </a:xfrm>
          <a:prstGeom prst="rect">
            <a:avLst/>
          </a:prstGeom>
          <a:noFill/>
          <a:ln>
            <a:noFill/>
          </a:ln>
        </p:spPr>
        <p:txBody>
          <a:bodyPr spcFirstLastPara="1" wrap="square" lIns="91425" tIns="45700" rIns="91425" bIns="45700" anchor="t" anchorCtr="0">
            <a:noAutofit/>
          </a:bodyPr>
          <a:lstStyle/>
          <a:p>
            <a:pPr marL="273050" marR="0" lvl="0" indent="-273050" algn="just" rtl="0">
              <a:lnSpc>
                <a:spcPct val="100000"/>
              </a:lnSpc>
              <a:spcBef>
                <a:spcPts val="0"/>
              </a:spcBef>
              <a:spcAft>
                <a:spcPts val="0"/>
              </a:spcAft>
              <a:buClr>
                <a:schemeClr val="dk2"/>
              </a:buClr>
              <a:buSzPts val="2400"/>
              <a:buFont typeface="Book Antiqua"/>
              <a:buChar char="⦿"/>
            </a:pPr>
            <a:r>
              <a:rPr lang="ru" sz="2400">
                <a:latin typeface="Book Antiqua"/>
                <a:ea typeface="Book Antiqua"/>
                <a:cs typeface="Book Antiqua"/>
                <a:sym typeface="Book Antiqua"/>
              </a:rPr>
              <a:t>Егер де сақинада екі түрлі орынбасар болса, онда олар алфавитті ретпен аталады және 1 нөмір позициясы аталған орынбасарға тиесілі келеді.</a:t>
            </a:r>
            <a:endParaRPr sz="2400">
              <a:latin typeface="Book Antiqua"/>
              <a:ea typeface="Book Antiqua"/>
              <a:cs typeface="Book Antiqua"/>
              <a:sym typeface="Book Antiqua"/>
            </a:endParaRPr>
          </a:p>
        </p:txBody>
      </p:sp>
      <p:pic>
        <p:nvPicPr>
          <p:cNvPr id="406" name="Google Shape;406;p56"/>
          <p:cNvPicPr preferRelativeResize="0"/>
          <p:nvPr/>
        </p:nvPicPr>
        <p:blipFill rotWithShape="1">
          <a:blip r:embed="rId3">
            <a:alphaModFix/>
          </a:blip>
          <a:srcRect/>
          <a:stretch/>
        </p:blipFill>
        <p:spPr>
          <a:xfrm>
            <a:off x="651600" y="1943550"/>
            <a:ext cx="7840800" cy="1585019"/>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pic>
        <p:nvPicPr>
          <p:cNvPr id="411" name="Google Shape;411;p57"/>
          <p:cNvPicPr preferRelativeResize="0"/>
          <p:nvPr/>
        </p:nvPicPr>
        <p:blipFill rotWithShape="1">
          <a:blip r:embed="rId3">
            <a:alphaModFix/>
          </a:blip>
          <a:srcRect/>
          <a:stretch/>
        </p:blipFill>
        <p:spPr>
          <a:xfrm>
            <a:off x="1883448" y="2712450"/>
            <a:ext cx="5535385" cy="2404851"/>
          </a:xfrm>
          <a:prstGeom prst="rect">
            <a:avLst/>
          </a:prstGeom>
          <a:noFill/>
          <a:ln>
            <a:noFill/>
          </a:ln>
        </p:spPr>
      </p:pic>
      <p:sp>
        <p:nvSpPr>
          <p:cNvPr id="412" name="Google Shape;412;p57"/>
          <p:cNvSpPr txBox="1"/>
          <p:nvPr/>
        </p:nvSpPr>
        <p:spPr>
          <a:xfrm>
            <a:off x="128250" y="0"/>
            <a:ext cx="8887500" cy="2901600"/>
          </a:xfrm>
          <a:prstGeom prst="rect">
            <a:avLst/>
          </a:prstGeom>
          <a:noFill/>
          <a:ln>
            <a:noFill/>
          </a:ln>
        </p:spPr>
        <p:txBody>
          <a:bodyPr spcFirstLastPara="1" wrap="square" lIns="91425" tIns="91425" rIns="91425" bIns="91425" anchor="t" anchorCtr="0">
            <a:noAutofit/>
          </a:bodyPr>
          <a:lstStyle/>
          <a:p>
            <a:pPr marL="273050" marR="0" lvl="0" indent="-273050" algn="just" rtl="0">
              <a:lnSpc>
                <a:spcPct val="100000"/>
              </a:lnSpc>
              <a:spcBef>
                <a:spcPts val="0"/>
              </a:spcBef>
              <a:spcAft>
                <a:spcPts val="0"/>
              </a:spcAft>
              <a:buClr>
                <a:schemeClr val="dk2"/>
              </a:buClr>
              <a:buSzPts val="2000"/>
              <a:buFont typeface="Book Antiqua"/>
              <a:buChar char="⦿"/>
            </a:pPr>
            <a:r>
              <a:rPr lang="ru" sz="2000" b="0" i="0" u="none" strike="noStrike" cap="none">
                <a:solidFill>
                  <a:schemeClr val="dk1"/>
                </a:solidFill>
                <a:latin typeface="Book Antiqua"/>
                <a:ea typeface="Book Antiqua"/>
                <a:cs typeface="Book Antiqua"/>
                <a:sym typeface="Book Antiqua"/>
              </a:rPr>
              <a:t>Егер де сақинада екіден көп орынбасар болса, олар алфавитті ретпен аталады. 1-орындағы орынбасар екінші орынбасардың ең аз санын алатындай нөмірденуі керек. Егер де екі орынбасар теңдей кіші санға ие болса, онда үшінші орынбасардың саны кіші сан беруіне қарай сағат тілімен немесе сағат тіліне қарсы бағытта нөмірленеді. Мысалы, келесі қосылыстың дұрыс атауы - 2-метил-1-пропил-4-этилциклогексан, бірақ 1-метил-2-пропил-5-этилциклогексан емес:</a:t>
            </a:r>
            <a:endParaRPr sz="2000" b="0" i="0" u="none" strike="noStrike" cap="none">
              <a:solidFill>
                <a:schemeClr val="dk1"/>
              </a:solidFill>
              <a:latin typeface="Book Antiqua"/>
              <a:ea typeface="Book Antiqua"/>
              <a:cs typeface="Book Antiqua"/>
              <a:sym typeface="Book Antiqua"/>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pic>
        <p:nvPicPr>
          <p:cNvPr id="417" name="Google Shape;417;p58"/>
          <p:cNvPicPr preferRelativeResize="0"/>
          <p:nvPr/>
        </p:nvPicPr>
        <p:blipFill rotWithShape="1">
          <a:blip r:embed="rId3">
            <a:alphaModFix/>
          </a:blip>
          <a:srcRect/>
          <a:stretch/>
        </p:blipFill>
        <p:spPr>
          <a:xfrm>
            <a:off x="1544287" y="1349378"/>
            <a:ext cx="5947170" cy="964406"/>
          </a:xfrm>
          <a:prstGeom prst="rect">
            <a:avLst/>
          </a:prstGeom>
          <a:noFill/>
          <a:ln>
            <a:noFill/>
          </a:ln>
        </p:spPr>
      </p:pic>
      <p:sp>
        <p:nvSpPr>
          <p:cNvPr id="418" name="Google Shape;418;p58"/>
          <p:cNvSpPr txBox="1"/>
          <p:nvPr/>
        </p:nvSpPr>
        <p:spPr>
          <a:xfrm>
            <a:off x="269700" y="2328475"/>
            <a:ext cx="8604600" cy="1025100"/>
          </a:xfrm>
          <a:prstGeom prst="rect">
            <a:avLst/>
          </a:prstGeom>
          <a:no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chemeClr val="dk1"/>
              </a:buClr>
              <a:buSzPts val="2400"/>
              <a:buFont typeface="Corbel"/>
              <a:buNone/>
            </a:pPr>
            <a:r>
              <a:rPr lang="ru" sz="2000" b="0" i="0" u="none" strike="noStrike" cap="none">
                <a:solidFill>
                  <a:schemeClr val="dk1"/>
                </a:solidFill>
                <a:latin typeface="Book Antiqua"/>
                <a:ea typeface="Book Antiqua"/>
                <a:cs typeface="Book Antiqua"/>
                <a:sym typeface="Book Antiqua"/>
              </a:rPr>
              <a:t>Циклогексендердің нөмірленуі орныбасарлардың ең аз саны бар бағытта жүреді, орынбасарлар нөмерінің ең аз қосындысы бойынша емес.</a:t>
            </a:r>
            <a:endParaRPr sz="2000" b="0" i="0" u="none" strike="noStrike" cap="none">
              <a:solidFill>
                <a:srgbClr val="000000"/>
              </a:solidFill>
              <a:latin typeface="Book Antiqua"/>
              <a:ea typeface="Book Antiqua"/>
              <a:cs typeface="Book Antiqua"/>
              <a:sym typeface="Book Antiqua"/>
            </a:endParaRPr>
          </a:p>
        </p:txBody>
      </p:sp>
      <p:pic>
        <p:nvPicPr>
          <p:cNvPr id="419" name="Google Shape;419;p58"/>
          <p:cNvPicPr preferRelativeResize="0"/>
          <p:nvPr/>
        </p:nvPicPr>
        <p:blipFill rotWithShape="1">
          <a:blip r:embed="rId4">
            <a:alphaModFix/>
          </a:blip>
          <a:srcRect/>
          <a:stretch/>
        </p:blipFill>
        <p:spPr>
          <a:xfrm>
            <a:off x="2160425" y="3368275"/>
            <a:ext cx="4714877" cy="1775222"/>
          </a:xfrm>
          <a:prstGeom prst="rect">
            <a:avLst/>
          </a:prstGeom>
          <a:noFill/>
          <a:ln>
            <a:noFill/>
          </a:ln>
        </p:spPr>
      </p:pic>
      <p:sp>
        <p:nvSpPr>
          <p:cNvPr id="420" name="Google Shape;420;p58"/>
          <p:cNvSpPr txBox="1"/>
          <p:nvPr/>
        </p:nvSpPr>
        <p:spPr>
          <a:xfrm>
            <a:off x="94200" y="147925"/>
            <a:ext cx="8955600" cy="1349400"/>
          </a:xfrm>
          <a:prstGeom prst="rect">
            <a:avLst/>
          </a:prstGeom>
          <a:noFill/>
          <a:ln>
            <a:noFill/>
          </a:ln>
        </p:spPr>
        <p:txBody>
          <a:bodyPr spcFirstLastPara="1" wrap="square" lIns="91425" tIns="91425" rIns="91425" bIns="91425" anchor="t" anchorCtr="0">
            <a:noAutofit/>
          </a:bodyPr>
          <a:lstStyle/>
          <a:p>
            <a:pPr marL="273050" marR="0" lvl="0" indent="-273050" algn="just" rtl="0">
              <a:lnSpc>
                <a:spcPct val="100000"/>
              </a:lnSpc>
              <a:spcBef>
                <a:spcPts val="0"/>
              </a:spcBef>
              <a:spcAft>
                <a:spcPts val="0"/>
              </a:spcAft>
              <a:buClr>
                <a:schemeClr val="dk2"/>
              </a:buClr>
              <a:buSzPts val="2000"/>
              <a:buFont typeface="Book Antiqua"/>
              <a:buChar char="⦿"/>
            </a:pPr>
            <a:r>
              <a:rPr lang="ru" sz="2000" b="0" i="0" u="none" strike="noStrike" cap="none">
                <a:solidFill>
                  <a:schemeClr val="dk1"/>
                </a:solidFill>
                <a:latin typeface="Book Antiqua"/>
                <a:ea typeface="Book Antiqua"/>
                <a:cs typeface="Book Antiqua"/>
                <a:sym typeface="Book Antiqua"/>
              </a:rPr>
              <a:t>Циклді алкендердегі сан функционалды топтың орнына байланысты емес, себебі сақинадағы қос байланыс 1- мен 2-көміртегі атомдары арасында орналасуы арқылы нөмірленген.</a:t>
            </a:r>
            <a:endParaRPr sz="2000" b="0" i="0" u="none" strike="noStrike" cap="none">
              <a:solidFill>
                <a:srgbClr val="000000"/>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pic>
        <p:nvPicPr>
          <p:cNvPr id="425" name="Google Shape;425;p59"/>
          <p:cNvPicPr preferRelativeResize="0"/>
          <p:nvPr/>
        </p:nvPicPr>
        <p:blipFill rotWithShape="1">
          <a:blip r:embed="rId3">
            <a:alphaModFix/>
          </a:blip>
          <a:srcRect/>
          <a:stretch/>
        </p:blipFill>
        <p:spPr>
          <a:xfrm>
            <a:off x="1378674" y="2129550"/>
            <a:ext cx="6635600" cy="2250325"/>
          </a:xfrm>
          <a:prstGeom prst="rect">
            <a:avLst/>
          </a:prstGeom>
          <a:noFill/>
          <a:ln>
            <a:noFill/>
          </a:ln>
        </p:spPr>
      </p:pic>
      <p:sp>
        <p:nvSpPr>
          <p:cNvPr id="426" name="Google Shape;426;p59"/>
          <p:cNvSpPr txBox="1"/>
          <p:nvPr/>
        </p:nvSpPr>
        <p:spPr>
          <a:xfrm>
            <a:off x="273100" y="91050"/>
            <a:ext cx="8671500" cy="2642700"/>
          </a:xfrm>
          <a:prstGeom prst="rect">
            <a:avLst/>
          </a:prstGeom>
          <a:noFill/>
          <a:ln>
            <a:noFill/>
          </a:ln>
        </p:spPr>
        <p:txBody>
          <a:bodyPr spcFirstLastPara="1" wrap="square" lIns="91425" tIns="91425" rIns="91425" bIns="91425" anchor="t" anchorCtr="0">
            <a:noAutofit/>
          </a:bodyPr>
          <a:lstStyle/>
          <a:p>
            <a:pPr marL="273050" marR="0" lvl="0" indent="-273050" algn="just" rtl="0">
              <a:lnSpc>
                <a:spcPct val="100000"/>
              </a:lnSpc>
              <a:spcBef>
                <a:spcPts val="0"/>
              </a:spcBef>
              <a:spcAft>
                <a:spcPts val="0"/>
              </a:spcAft>
              <a:buClr>
                <a:schemeClr val="dk2"/>
              </a:buClr>
              <a:buSzPts val="2200"/>
              <a:buFont typeface="Book Antiqua"/>
              <a:buChar char="⦿"/>
            </a:pPr>
            <a:r>
              <a:rPr lang="ru" sz="2200" b="0" i="0" u="none" strike="noStrike" cap="none">
                <a:solidFill>
                  <a:schemeClr val="dk1"/>
                </a:solidFill>
                <a:latin typeface="Book Antiqua"/>
                <a:ea typeface="Book Antiqua"/>
                <a:cs typeface="Book Antiqua"/>
                <a:sym typeface="Book Antiqua"/>
              </a:rPr>
              <a:t>Егер бағыттар алкенді функционалды топтың суффиксіне бірдей сандарын және бір немесе бірнеше орныбасарлардың ең аз санын берсе, онда берілген орынбасарлар ескерілмей, қалған орынбасарлардың ішіндегі ең кіші сан беретін орынбасар таңдалады</a:t>
            </a:r>
            <a:endParaRPr sz="2200" b="0" i="0" u="none" strike="noStrike" cap="none">
              <a:solidFill>
                <a:srgbClr val="000000"/>
              </a:solidFill>
              <a:latin typeface="Book Antiqua"/>
              <a:ea typeface="Book Antiqua"/>
              <a:cs typeface="Book Antiqua"/>
              <a:sym typeface="Book Antiqua"/>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60"/>
          <p:cNvSpPr txBox="1">
            <a:spLocks noGrp="1"/>
          </p:cNvSpPr>
          <p:nvPr>
            <p:ph type="title" idx="4294967295"/>
          </p:nvPr>
        </p:nvSpPr>
        <p:spPr>
          <a:xfrm>
            <a:off x="0" y="-58100"/>
            <a:ext cx="9144000" cy="642900"/>
          </a:xfrm>
          <a:prstGeom prst="rect">
            <a:avLst/>
          </a:prstGeom>
          <a:noFill/>
          <a:ln>
            <a:noFill/>
          </a:ln>
        </p:spPr>
        <p:txBody>
          <a:bodyPr spcFirstLastPara="1" wrap="square" lIns="45700" tIns="0" rIns="45700" bIns="0" anchor="b" anchorCtr="0">
            <a:noAutofit/>
          </a:bodyPr>
          <a:lstStyle/>
          <a:p>
            <a:pPr marL="0" marR="0" lvl="0" indent="0" algn="ctr" rtl="0">
              <a:lnSpc>
                <a:spcPct val="100000"/>
              </a:lnSpc>
              <a:spcBef>
                <a:spcPts val="0"/>
              </a:spcBef>
              <a:spcAft>
                <a:spcPts val="0"/>
              </a:spcAft>
              <a:buClr>
                <a:schemeClr val="dk1"/>
              </a:buClr>
              <a:buSzPts val="1100"/>
              <a:buFont typeface="Arial"/>
              <a:buNone/>
            </a:pPr>
            <a:r>
              <a:rPr lang="ru" sz="3000" b="0">
                <a:solidFill>
                  <a:schemeClr val="dk1"/>
                </a:solidFill>
              </a:rPr>
              <a:t>Циклоалкандардың алу жолдары</a:t>
            </a:r>
            <a:endParaRPr sz="3000" b="0">
              <a:solidFill>
                <a:srgbClr val="000000"/>
              </a:solidFill>
            </a:endParaRPr>
          </a:p>
        </p:txBody>
      </p:sp>
      <p:sp>
        <p:nvSpPr>
          <p:cNvPr id="432" name="Google Shape;432;p60"/>
          <p:cNvSpPr txBox="1">
            <a:spLocks noGrp="1"/>
          </p:cNvSpPr>
          <p:nvPr>
            <p:ph type="body" idx="4294967295"/>
          </p:nvPr>
        </p:nvSpPr>
        <p:spPr>
          <a:xfrm>
            <a:off x="135550" y="679100"/>
            <a:ext cx="8797500" cy="1773900"/>
          </a:xfrm>
          <a:prstGeom prst="rect">
            <a:avLst/>
          </a:prstGeom>
          <a:noFill/>
          <a:ln>
            <a:noFill/>
          </a:ln>
        </p:spPr>
        <p:txBody>
          <a:bodyPr spcFirstLastPara="1" wrap="square" lIns="91425" tIns="45700" rIns="91425" bIns="45700" anchor="t" anchorCtr="0">
            <a:noAutofit/>
          </a:bodyPr>
          <a:lstStyle/>
          <a:p>
            <a:pPr marL="273050" marR="0" lvl="0" indent="-273050" algn="just" rtl="0">
              <a:lnSpc>
                <a:spcPct val="70000"/>
              </a:lnSpc>
              <a:spcBef>
                <a:spcPts val="0"/>
              </a:spcBef>
              <a:spcAft>
                <a:spcPts val="0"/>
              </a:spcAft>
              <a:buClr>
                <a:schemeClr val="dk2"/>
              </a:buClr>
              <a:buSzPts val="2044"/>
              <a:buFont typeface="Noto Sans Symbols"/>
              <a:buNone/>
            </a:pPr>
            <a:r>
              <a:rPr lang="ru" sz="1600">
                <a:latin typeface="Book Antiqua"/>
                <a:ea typeface="Book Antiqua"/>
                <a:cs typeface="Book Antiqua"/>
                <a:sym typeface="Book Antiqua"/>
              </a:rPr>
              <a:t>Мұнай құрамында циклопентан және циклогексан бар. Бұл циклоалкандарды мұнайдан бөліп алуға болады. Сонымен қатар циклоалкандарды алудың жасанды жолдары көптеп кездеседі.</a:t>
            </a:r>
            <a:endParaRPr sz="1600">
              <a:latin typeface="Book Antiqua"/>
              <a:ea typeface="Book Antiqua"/>
              <a:cs typeface="Book Antiqua"/>
              <a:sym typeface="Book Antiqua"/>
            </a:endParaRPr>
          </a:p>
          <a:p>
            <a:pPr marL="273050" marR="0" lvl="0" indent="-273050" algn="just" rtl="0">
              <a:lnSpc>
                <a:spcPct val="70000"/>
              </a:lnSpc>
              <a:spcBef>
                <a:spcPts val="600"/>
              </a:spcBef>
              <a:spcAft>
                <a:spcPts val="0"/>
              </a:spcAft>
              <a:buClr>
                <a:schemeClr val="dk2"/>
              </a:buClr>
              <a:buSzPts val="2044"/>
              <a:buFont typeface="Noto Sans Symbols"/>
              <a:buNone/>
            </a:pPr>
            <a:r>
              <a:rPr lang="ru" sz="1600" b="1" i="0" u="none">
                <a:solidFill>
                  <a:srgbClr val="000000"/>
                </a:solidFill>
                <a:latin typeface="Book Antiqua"/>
                <a:ea typeface="Book Antiqua"/>
                <a:cs typeface="Book Antiqua"/>
                <a:sym typeface="Book Antiqua"/>
              </a:rPr>
              <a:t>1. </a:t>
            </a:r>
            <a:r>
              <a:rPr lang="ru" sz="1600" b="1">
                <a:solidFill>
                  <a:srgbClr val="000000"/>
                </a:solidFill>
                <a:latin typeface="Book Antiqua"/>
                <a:ea typeface="Book Antiqua"/>
                <a:cs typeface="Book Antiqua"/>
                <a:sym typeface="Book Antiqua"/>
              </a:rPr>
              <a:t>α, ω-дигалогеналкандардың металл натрий немесе цинкпен </a:t>
            </a:r>
            <a:r>
              <a:rPr lang="ru" sz="1600" b="1">
                <a:latin typeface="Book Antiqua"/>
                <a:ea typeface="Book Antiqua"/>
                <a:cs typeface="Book Antiqua"/>
                <a:sym typeface="Book Antiqua"/>
              </a:rPr>
              <a:t>реакциясы</a:t>
            </a:r>
            <a:endParaRPr sz="1600" b="1">
              <a:solidFill>
                <a:srgbClr val="000000"/>
              </a:solidFill>
              <a:latin typeface="Book Antiqua"/>
              <a:ea typeface="Book Antiqua"/>
              <a:cs typeface="Book Antiqua"/>
              <a:sym typeface="Book Antiqua"/>
            </a:endParaRPr>
          </a:p>
          <a:p>
            <a:pPr marL="457200" marR="0" lvl="0" indent="-330200" algn="just" rtl="0">
              <a:lnSpc>
                <a:spcPct val="70000"/>
              </a:lnSpc>
              <a:spcBef>
                <a:spcPts val="600"/>
              </a:spcBef>
              <a:spcAft>
                <a:spcPts val="0"/>
              </a:spcAft>
              <a:buSzPts val="1600"/>
              <a:buFont typeface="Book Antiqua"/>
              <a:buChar char="-"/>
            </a:pPr>
            <a:r>
              <a:rPr lang="ru" sz="1600">
                <a:highlight>
                  <a:srgbClr val="FFFFFF"/>
                </a:highlight>
                <a:latin typeface="Book Antiqua"/>
                <a:ea typeface="Book Antiqua"/>
                <a:cs typeface="Book Antiqua"/>
                <a:sym typeface="Book Antiqua"/>
              </a:rPr>
              <a:t>дигалогенорынбасқан алкандарға белсенді металдар әсері (Вюрц </a:t>
            </a:r>
            <a:r>
              <a:rPr lang="ru" sz="1600">
                <a:highlight>
                  <a:schemeClr val="lt1"/>
                </a:highlight>
                <a:latin typeface="Book Antiqua"/>
                <a:ea typeface="Book Antiqua"/>
                <a:cs typeface="Book Antiqua"/>
                <a:sym typeface="Book Antiqua"/>
              </a:rPr>
              <a:t>реакциясы</a:t>
            </a:r>
            <a:r>
              <a:rPr lang="ru" sz="1600">
                <a:highlight>
                  <a:srgbClr val="FFFFFF"/>
                </a:highlight>
                <a:latin typeface="Book Antiqua"/>
                <a:ea typeface="Book Antiqua"/>
                <a:cs typeface="Book Antiqua"/>
                <a:sym typeface="Book Antiqua"/>
              </a:rPr>
              <a:t>) әртүрлі  циклоалкандар түзіліуне алып келеді:</a:t>
            </a:r>
            <a:endParaRPr sz="1600" b="1">
              <a:solidFill>
                <a:srgbClr val="000000"/>
              </a:solidFill>
              <a:latin typeface="Book Antiqua"/>
              <a:ea typeface="Book Antiqua"/>
              <a:cs typeface="Book Antiqua"/>
              <a:sym typeface="Book Antiqua"/>
            </a:endParaRPr>
          </a:p>
          <a:p>
            <a:pPr marL="273050" marR="0" lvl="0" indent="-273050" algn="just" rtl="0">
              <a:lnSpc>
                <a:spcPct val="70000"/>
              </a:lnSpc>
              <a:spcBef>
                <a:spcPts val="600"/>
              </a:spcBef>
              <a:spcAft>
                <a:spcPts val="0"/>
              </a:spcAft>
              <a:buClr>
                <a:schemeClr val="dk2"/>
              </a:buClr>
              <a:buSzPts val="2044"/>
              <a:buFont typeface="Noto Sans Symbols"/>
              <a:buNone/>
            </a:pPr>
            <a:endParaRPr sz="1700" b="1">
              <a:solidFill>
                <a:srgbClr val="000000"/>
              </a:solidFill>
              <a:latin typeface="Book Antiqua"/>
              <a:ea typeface="Book Antiqua"/>
              <a:cs typeface="Book Antiqua"/>
              <a:sym typeface="Book Antiqua"/>
            </a:endParaRPr>
          </a:p>
        </p:txBody>
      </p:sp>
      <p:sp>
        <p:nvSpPr>
          <p:cNvPr id="433" name="Google Shape;433;p60"/>
          <p:cNvSpPr txBox="1"/>
          <p:nvPr/>
        </p:nvSpPr>
        <p:spPr>
          <a:xfrm>
            <a:off x="0" y="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Times New Roman"/>
              <a:ea typeface="Times New Roman"/>
              <a:cs typeface="Times New Roman"/>
              <a:sym typeface="Times New Roman"/>
            </a:endParaRPr>
          </a:p>
        </p:txBody>
      </p:sp>
      <p:pic>
        <p:nvPicPr>
          <p:cNvPr id="434" name="Google Shape;434;p60"/>
          <p:cNvPicPr preferRelativeResize="0"/>
          <p:nvPr/>
        </p:nvPicPr>
        <p:blipFill rotWithShape="1">
          <a:blip r:embed="rId3">
            <a:alphaModFix/>
          </a:blip>
          <a:srcRect/>
          <a:stretch/>
        </p:blipFill>
        <p:spPr>
          <a:xfrm>
            <a:off x="2641589" y="2394900"/>
            <a:ext cx="4156666" cy="544188"/>
          </a:xfrm>
          <a:prstGeom prst="rect">
            <a:avLst/>
          </a:prstGeom>
          <a:noFill/>
          <a:ln>
            <a:noFill/>
          </a:ln>
        </p:spPr>
      </p:pic>
      <p:sp>
        <p:nvSpPr>
          <p:cNvPr id="435" name="Google Shape;435;p60"/>
          <p:cNvSpPr txBox="1"/>
          <p:nvPr/>
        </p:nvSpPr>
        <p:spPr>
          <a:xfrm>
            <a:off x="227200" y="2881000"/>
            <a:ext cx="8614200" cy="3000000"/>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1500"/>
              <a:buFont typeface="Arial"/>
              <a:buNone/>
            </a:pPr>
            <a:r>
              <a:rPr lang="ru" sz="1500" b="0" i="0" u="none" strike="noStrike" cap="none">
                <a:solidFill>
                  <a:schemeClr val="dk1"/>
                </a:solidFill>
                <a:latin typeface="Book Antiqua"/>
                <a:ea typeface="Book Antiqua"/>
                <a:cs typeface="Book Antiqua"/>
                <a:sym typeface="Book Antiqua"/>
              </a:rPr>
              <a:t>(металл натрий орнына ұнтақ цинті де қолданады).</a:t>
            </a:r>
            <a:endParaRPr sz="1500" b="0" i="0" u="none" strike="noStrike" cap="none">
              <a:solidFill>
                <a:schemeClr val="dk1"/>
              </a:solidFill>
              <a:latin typeface="Book Antiqua"/>
              <a:ea typeface="Book Antiqua"/>
              <a:cs typeface="Book Antiqua"/>
              <a:sym typeface="Book Antiqua"/>
            </a:endParaRPr>
          </a:p>
          <a:p>
            <a:pPr marL="457200" marR="0" lvl="0" indent="-323850" algn="just" rtl="0">
              <a:lnSpc>
                <a:spcPct val="100000"/>
              </a:lnSpc>
              <a:spcBef>
                <a:spcPts val="0"/>
              </a:spcBef>
              <a:spcAft>
                <a:spcPts val="0"/>
              </a:spcAft>
              <a:buClr>
                <a:schemeClr val="dk1"/>
              </a:buClr>
              <a:buSzPts val="1500"/>
              <a:buFont typeface="Book Antiqua"/>
              <a:buChar char="-"/>
            </a:pPr>
            <a:r>
              <a:rPr lang="ru" sz="1500" b="0" i="0" u="none" strike="noStrike" cap="none">
                <a:solidFill>
                  <a:schemeClr val="dk1"/>
                </a:solidFill>
                <a:latin typeface="Book Antiqua"/>
                <a:ea typeface="Book Antiqua"/>
                <a:cs typeface="Book Antiqua"/>
                <a:sym typeface="Book Antiqua"/>
              </a:rPr>
              <a:t>Түзілетін циклоалкан құрылысы бастапқы дигалогеналканмен анықталады. Бұл жолмен белгіленген құрылысы бар циклоалкандар алынады. Мысалы, 1,3-диметилциклопентан синтезі үшін 1,5-дигалоген-2,4-диметилпентанды қолданған жөн:</a:t>
            </a:r>
            <a:endParaRPr sz="1500" b="0" i="0" u="none" strike="noStrike" cap="none">
              <a:solidFill>
                <a:schemeClr val="dk1"/>
              </a:solidFill>
              <a:latin typeface="Book Antiqua"/>
              <a:ea typeface="Book Antiqua"/>
              <a:cs typeface="Book Antiqua"/>
              <a:sym typeface="Book Antiqua"/>
            </a:endParaRPr>
          </a:p>
        </p:txBody>
      </p:sp>
      <p:pic>
        <p:nvPicPr>
          <p:cNvPr id="436" name="Google Shape;436;p60"/>
          <p:cNvPicPr preferRelativeResize="0"/>
          <p:nvPr/>
        </p:nvPicPr>
        <p:blipFill rotWithShape="1">
          <a:blip r:embed="rId4">
            <a:alphaModFix/>
          </a:blip>
          <a:srcRect/>
          <a:stretch/>
        </p:blipFill>
        <p:spPr>
          <a:xfrm>
            <a:off x="2193076" y="4109351"/>
            <a:ext cx="4941150" cy="100517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61"/>
          <p:cNvSpPr txBox="1">
            <a:spLocks noGrp="1"/>
          </p:cNvSpPr>
          <p:nvPr>
            <p:ph type="body" idx="4294967295"/>
          </p:nvPr>
        </p:nvSpPr>
        <p:spPr>
          <a:xfrm>
            <a:off x="304800" y="535775"/>
            <a:ext cx="8273100" cy="857400"/>
          </a:xfrm>
          <a:prstGeom prst="rect">
            <a:avLst/>
          </a:prstGeom>
          <a:noFill/>
          <a:ln>
            <a:noFill/>
          </a:ln>
        </p:spPr>
        <p:txBody>
          <a:bodyPr spcFirstLastPara="1" wrap="square" lIns="91425" tIns="45700" rIns="91425" bIns="45700" anchor="t" anchorCtr="0">
            <a:noAutofit/>
          </a:bodyPr>
          <a:lstStyle/>
          <a:p>
            <a:pPr marL="273050" marR="0" lvl="0" indent="-273050" algn="just" rtl="0">
              <a:lnSpc>
                <a:spcPct val="100000"/>
              </a:lnSpc>
              <a:spcBef>
                <a:spcPts val="0"/>
              </a:spcBef>
              <a:spcAft>
                <a:spcPts val="0"/>
              </a:spcAft>
              <a:buClr>
                <a:schemeClr val="dk2"/>
              </a:buClr>
              <a:buSzPts val="1898"/>
              <a:buFont typeface="Noto Sans Symbols"/>
              <a:buNone/>
            </a:pPr>
            <a:r>
              <a:rPr lang="ru" sz="2400" b="1">
                <a:solidFill>
                  <a:srgbClr val="000000"/>
                </a:solidFill>
                <a:latin typeface="Book Antiqua"/>
                <a:ea typeface="Book Antiqua"/>
                <a:cs typeface="Book Antiqua"/>
                <a:sym typeface="Book Antiqua"/>
              </a:rPr>
              <a:t>2. Дикарбон қышқылдарының кальций және барий тұздарын құрғақ айдау</a:t>
            </a:r>
            <a:endParaRPr sz="2400" b="1">
              <a:solidFill>
                <a:srgbClr val="000000"/>
              </a:solidFill>
              <a:latin typeface="Book Antiqua"/>
              <a:ea typeface="Book Antiqua"/>
              <a:cs typeface="Book Antiqua"/>
              <a:sym typeface="Book Antiqua"/>
            </a:endParaRPr>
          </a:p>
        </p:txBody>
      </p:sp>
      <p:sp>
        <p:nvSpPr>
          <p:cNvPr id="442" name="Google Shape;442;p61"/>
          <p:cNvSpPr txBox="1"/>
          <p:nvPr/>
        </p:nvSpPr>
        <p:spPr>
          <a:xfrm>
            <a:off x="0" y="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Times New Roman"/>
              <a:ea typeface="Times New Roman"/>
              <a:cs typeface="Times New Roman"/>
              <a:sym typeface="Times New Roman"/>
            </a:endParaRPr>
          </a:p>
        </p:txBody>
      </p:sp>
      <p:pic>
        <p:nvPicPr>
          <p:cNvPr id="443" name="Google Shape;443;p61"/>
          <p:cNvPicPr preferRelativeResize="0"/>
          <p:nvPr/>
        </p:nvPicPr>
        <p:blipFill rotWithShape="1">
          <a:blip r:embed="rId3">
            <a:alphaModFix/>
          </a:blip>
          <a:srcRect/>
          <a:stretch/>
        </p:blipFill>
        <p:spPr>
          <a:xfrm>
            <a:off x="1579837" y="1687019"/>
            <a:ext cx="6494859" cy="257175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62"/>
          <p:cNvSpPr txBox="1">
            <a:spLocks noGrp="1"/>
          </p:cNvSpPr>
          <p:nvPr>
            <p:ph type="body" idx="4294967295"/>
          </p:nvPr>
        </p:nvSpPr>
        <p:spPr>
          <a:xfrm>
            <a:off x="685800" y="214325"/>
            <a:ext cx="8022900" cy="857400"/>
          </a:xfrm>
          <a:prstGeom prst="rect">
            <a:avLst/>
          </a:prstGeom>
          <a:noFill/>
          <a:ln>
            <a:noFill/>
          </a:ln>
        </p:spPr>
        <p:txBody>
          <a:bodyPr spcFirstLastPara="1" wrap="square" lIns="91425" tIns="45700" rIns="91425" bIns="45700" anchor="t" anchorCtr="0">
            <a:noAutofit/>
          </a:bodyPr>
          <a:lstStyle/>
          <a:p>
            <a:pPr marL="273050" marR="0" lvl="0" indent="-273050" algn="l" rtl="0">
              <a:lnSpc>
                <a:spcPct val="100000"/>
              </a:lnSpc>
              <a:spcBef>
                <a:spcPts val="600"/>
              </a:spcBef>
              <a:spcAft>
                <a:spcPts val="0"/>
              </a:spcAft>
              <a:buClr>
                <a:schemeClr val="dk1"/>
              </a:buClr>
              <a:buSzPts val="1100"/>
              <a:buFont typeface="Arial"/>
              <a:buNone/>
            </a:pPr>
            <a:r>
              <a:rPr lang="ru" sz="2400" b="1">
                <a:solidFill>
                  <a:srgbClr val="000000"/>
                </a:solidFill>
                <a:latin typeface="Book Antiqua"/>
                <a:ea typeface="Book Antiqua"/>
                <a:cs typeface="Book Antiqua"/>
                <a:sym typeface="Book Antiqua"/>
              </a:rPr>
              <a:t>3. Циклоқосылу реакциялары:</a:t>
            </a:r>
            <a:endParaRPr sz="2400" b="1">
              <a:solidFill>
                <a:srgbClr val="000000"/>
              </a:solidFill>
              <a:latin typeface="Book Antiqua"/>
              <a:ea typeface="Book Antiqua"/>
              <a:cs typeface="Book Antiqua"/>
              <a:sym typeface="Book Antiqua"/>
            </a:endParaRPr>
          </a:p>
          <a:p>
            <a:pPr marL="273050" marR="0" lvl="0" indent="-273050" algn="l" rtl="0">
              <a:lnSpc>
                <a:spcPct val="100000"/>
              </a:lnSpc>
              <a:spcBef>
                <a:spcPts val="600"/>
              </a:spcBef>
              <a:spcAft>
                <a:spcPts val="0"/>
              </a:spcAft>
              <a:buClr>
                <a:schemeClr val="dk1"/>
              </a:buClr>
              <a:buSzPts val="1100"/>
              <a:buFont typeface="Arial"/>
              <a:buNone/>
            </a:pPr>
            <a:r>
              <a:rPr lang="ru" sz="2400">
                <a:solidFill>
                  <a:srgbClr val="000000"/>
                </a:solidFill>
                <a:latin typeface="Book Antiqua"/>
                <a:ea typeface="Book Antiqua"/>
                <a:cs typeface="Book Antiqua"/>
                <a:sym typeface="Book Antiqua"/>
              </a:rPr>
              <a:t>а) алкендер және карбендер </a:t>
            </a:r>
            <a:r>
              <a:rPr lang="ru" sz="2400">
                <a:latin typeface="Book Antiqua"/>
                <a:ea typeface="Book Antiqua"/>
                <a:cs typeface="Book Antiqua"/>
                <a:sym typeface="Book Antiqua"/>
              </a:rPr>
              <a:t>реакциясы</a:t>
            </a:r>
            <a:r>
              <a:rPr lang="ru" sz="2400">
                <a:solidFill>
                  <a:srgbClr val="000000"/>
                </a:solidFill>
                <a:latin typeface="Book Antiqua"/>
                <a:ea typeface="Book Antiqua"/>
                <a:cs typeface="Book Antiqua"/>
                <a:sym typeface="Book Antiqua"/>
              </a:rPr>
              <a:t>:</a:t>
            </a:r>
            <a:endParaRPr sz="2400">
              <a:solidFill>
                <a:srgbClr val="000000"/>
              </a:solidFill>
              <a:latin typeface="Book Antiqua"/>
              <a:ea typeface="Book Antiqua"/>
              <a:cs typeface="Book Antiqua"/>
              <a:sym typeface="Book Antiqua"/>
            </a:endParaRPr>
          </a:p>
          <a:p>
            <a:pPr marL="273050" marR="0" lvl="0" indent="-273050" algn="l" rtl="0">
              <a:lnSpc>
                <a:spcPct val="100000"/>
              </a:lnSpc>
              <a:spcBef>
                <a:spcPts val="600"/>
              </a:spcBef>
              <a:spcAft>
                <a:spcPts val="0"/>
              </a:spcAft>
              <a:buClr>
                <a:schemeClr val="dk2"/>
              </a:buClr>
              <a:buSzPts val="1898"/>
              <a:buFont typeface="Noto Sans Symbols"/>
              <a:buNone/>
            </a:pPr>
            <a:endParaRPr sz="2400" b="1">
              <a:solidFill>
                <a:srgbClr val="000000"/>
              </a:solidFill>
              <a:latin typeface="Book Antiqua"/>
              <a:ea typeface="Book Antiqua"/>
              <a:cs typeface="Book Antiqua"/>
              <a:sym typeface="Book Antiqua"/>
            </a:endParaRPr>
          </a:p>
        </p:txBody>
      </p:sp>
      <p:sp>
        <p:nvSpPr>
          <p:cNvPr id="449" name="Google Shape;449;p62"/>
          <p:cNvSpPr txBox="1"/>
          <p:nvPr/>
        </p:nvSpPr>
        <p:spPr>
          <a:xfrm>
            <a:off x="0" y="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Times New Roman"/>
              <a:ea typeface="Times New Roman"/>
              <a:cs typeface="Times New Roman"/>
              <a:sym typeface="Times New Roman"/>
            </a:endParaRPr>
          </a:p>
        </p:txBody>
      </p:sp>
      <p:pic>
        <p:nvPicPr>
          <p:cNvPr id="450" name="Google Shape;450;p62"/>
          <p:cNvPicPr preferRelativeResize="0"/>
          <p:nvPr/>
        </p:nvPicPr>
        <p:blipFill rotWithShape="1">
          <a:blip r:embed="rId3">
            <a:alphaModFix/>
          </a:blip>
          <a:srcRect/>
          <a:stretch/>
        </p:blipFill>
        <p:spPr>
          <a:xfrm>
            <a:off x="1165625" y="1110859"/>
            <a:ext cx="6336505" cy="1568052"/>
          </a:xfrm>
          <a:prstGeom prst="rect">
            <a:avLst/>
          </a:prstGeom>
          <a:noFill/>
          <a:ln>
            <a:noFill/>
          </a:ln>
        </p:spPr>
      </p:pic>
      <p:sp>
        <p:nvSpPr>
          <p:cNvPr id="451" name="Google Shape;451;p62"/>
          <p:cNvSpPr txBox="1"/>
          <p:nvPr/>
        </p:nvSpPr>
        <p:spPr>
          <a:xfrm>
            <a:off x="714375" y="2678906"/>
            <a:ext cx="7239000" cy="667800"/>
          </a:xfrm>
          <a:prstGeom prst="rect">
            <a:avLst/>
          </a:prstGeom>
          <a:noFill/>
          <a:ln>
            <a:noFill/>
          </a:ln>
        </p:spPr>
        <p:txBody>
          <a:bodyPr spcFirstLastPara="1" wrap="square" lIns="91425" tIns="45700" rIns="91425" bIns="45700" anchor="t" anchorCtr="0">
            <a:noAutofit/>
          </a:bodyPr>
          <a:lstStyle/>
          <a:p>
            <a:pPr marL="273050" marR="0" lvl="0" indent="-273050" algn="l" rtl="0">
              <a:lnSpc>
                <a:spcPct val="100000"/>
              </a:lnSpc>
              <a:spcBef>
                <a:spcPts val="0"/>
              </a:spcBef>
              <a:spcAft>
                <a:spcPts val="0"/>
              </a:spcAft>
              <a:buClr>
                <a:srgbClr val="852F74"/>
              </a:buClr>
              <a:buSzPts val="2600"/>
              <a:buFont typeface="Times New Roman"/>
              <a:buNone/>
            </a:pPr>
            <a:r>
              <a:rPr lang="ru" sz="2400" b="0" i="0" u="none" strike="noStrike" cap="none">
                <a:solidFill>
                  <a:srgbClr val="000000"/>
                </a:solidFill>
                <a:latin typeface="Book Antiqua"/>
                <a:ea typeface="Book Antiqua"/>
                <a:cs typeface="Book Antiqua"/>
                <a:sym typeface="Book Antiqua"/>
              </a:rPr>
              <a:t>b) димерлену</a:t>
            </a:r>
            <a:endParaRPr sz="2400" b="0" i="0" u="none" strike="noStrike" cap="none">
              <a:solidFill>
                <a:srgbClr val="000000"/>
              </a:solidFill>
              <a:latin typeface="Book Antiqua"/>
              <a:ea typeface="Book Antiqua"/>
              <a:cs typeface="Book Antiqua"/>
              <a:sym typeface="Book Antiqua"/>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Book Antiqua"/>
              <a:ea typeface="Book Antiqua"/>
              <a:cs typeface="Book Antiqua"/>
              <a:sym typeface="Book Antiqua"/>
            </a:endParaRPr>
          </a:p>
        </p:txBody>
      </p:sp>
      <p:pic>
        <p:nvPicPr>
          <p:cNvPr id="452" name="Google Shape;452;p62"/>
          <p:cNvPicPr preferRelativeResize="0"/>
          <p:nvPr/>
        </p:nvPicPr>
        <p:blipFill rotWithShape="1">
          <a:blip r:embed="rId4">
            <a:alphaModFix/>
          </a:blip>
          <a:srcRect/>
          <a:stretch/>
        </p:blipFill>
        <p:spPr>
          <a:xfrm>
            <a:off x="2056575" y="3471875"/>
            <a:ext cx="4896573" cy="116705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63"/>
          <p:cNvSpPr txBox="1"/>
          <p:nvPr/>
        </p:nvSpPr>
        <p:spPr>
          <a:xfrm>
            <a:off x="0" y="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Times New Roman"/>
              <a:ea typeface="Times New Roman"/>
              <a:cs typeface="Times New Roman"/>
              <a:sym typeface="Times New Roman"/>
            </a:endParaRPr>
          </a:p>
        </p:txBody>
      </p:sp>
      <p:sp>
        <p:nvSpPr>
          <p:cNvPr id="458" name="Google Shape;458;p63"/>
          <p:cNvSpPr txBox="1">
            <a:spLocks noGrp="1"/>
          </p:cNvSpPr>
          <p:nvPr>
            <p:ph type="body" idx="4294967295"/>
          </p:nvPr>
        </p:nvSpPr>
        <p:spPr>
          <a:xfrm>
            <a:off x="545575" y="162465"/>
            <a:ext cx="7239000" cy="614400"/>
          </a:xfrm>
          <a:prstGeom prst="rect">
            <a:avLst/>
          </a:prstGeom>
          <a:noFill/>
          <a:ln>
            <a:noFill/>
          </a:ln>
        </p:spPr>
        <p:txBody>
          <a:bodyPr spcFirstLastPara="1" wrap="square" lIns="91425" tIns="45700" rIns="91425" bIns="45700" anchor="t" anchorCtr="0">
            <a:noAutofit/>
          </a:bodyPr>
          <a:lstStyle/>
          <a:p>
            <a:pPr marL="273050" marR="0" lvl="0" indent="-273050" algn="l" rtl="0">
              <a:lnSpc>
                <a:spcPct val="100000"/>
              </a:lnSpc>
              <a:spcBef>
                <a:spcPts val="0"/>
              </a:spcBef>
              <a:spcAft>
                <a:spcPts val="0"/>
              </a:spcAft>
              <a:buClr>
                <a:schemeClr val="dk2"/>
              </a:buClr>
              <a:buSzPts val="1898"/>
              <a:buFont typeface="Noto Sans Symbols"/>
              <a:buNone/>
            </a:pPr>
            <a:r>
              <a:rPr lang="ru" sz="2400" i="0" u="none">
                <a:solidFill>
                  <a:srgbClr val="000000"/>
                </a:solidFill>
                <a:latin typeface="Book Antiqua"/>
                <a:ea typeface="Book Antiqua"/>
                <a:cs typeface="Book Antiqua"/>
                <a:sym typeface="Book Antiqua"/>
              </a:rPr>
              <a:t>c) </a:t>
            </a:r>
            <a:r>
              <a:rPr lang="ru" sz="2400">
                <a:solidFill>
                  <a:srgbClr val="000000"/>
                </a:solidFill>
                <a:latin typeface="Book Antiqua"/>
                <a:ea typeface="Book Antiqua"/>
                <a:cs typeface="Book Antiqua"/>
                <a:sym typeface="Book Antiqua"/>
              </a:rPr>
              <a:t>диен </a:t>
            </a:r>
            <a:r>
              <a:rPr lang="ru" sz="2400">
                <a:latin typeface="Book Antiqua"/>
                <a:ea typeface="Book Antiqua"/>
                <a:cs typeface="Book Antiqua"/>
                <a:sym typeface="Book Antiqua"/>
              </a:rPr>
              <a:t>синтезі</a:t>
            </a:r>
            <a:endParaRPr sz="2400">
              <a:solidFill>
                <a:srgbClr val="000000"/>
              </a:solidFill>
              <a:latin typeface="Book Antiqua"/>
              <a:ea typeface="Book Antiqua"/>
              <a:cs typeface="Book Antiqua"/>
              <a:sym typeface="Book Antiqua"/>
            </a:endParaRPr>
          </a:p>
          <a:p>
            <a:pPr marL="273050" marR="0" lvl="0" indent="-152527" algn="l" rtl="0">
              <a:lnSpc>
                <a:spcPct val="100000"/>
              </a:lnSpc>
              <a:spcBef>
                <a:spcPts val="600"/>
              </a:spcBef>
              <a:spcAft>
                <a:spcPts val="0"/>
              </a:spcAft>
              <a:buClr>
                <a:schemeClr val="dk2"/>
              </a:buClr>
              <a:buSzPts val="1898"/>
              <a:buFont typeface="Noto Sans Symbols"/>
              <a:buNone/>
            </a:pPr>
            <a:endParaRPr sz="2400" i="0" u="none">
              <a:solidFill>
                <a:srgbClr val="000000"/>
              </a:solidFill>
              <a:latin typeface="Book Antiqua"/>
              <a:ea typeface="Book Antiqua"/>
              <a:cs typeface="Book Antiqua"/>
              <a:sym typeface="Book Antiqua"/>
            </a:endParaRPr>
          </a:p>
        </p:txBody>
      </p:sp>
      <p:sp>
        <p:nvSpPr>
          <p:cNvPr id="459" name="Google Shape;459;p63"/>
          <p:cNvSpPr txBox="1"/>
          <p:nvPr/>
        </p:nvSpPr>
        <p:spPr>
          <a:xfrm>
            <a:off x="0" y="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Times New Roman"/>
              <a:ea typeface="Times New Roman"/>
              <a:cs typeface="Times New Roman"/>
              <a:sym typeface="Times New Roman"/>
            </a:endParaRPr>
          </a:p>
        </p:txBody>
      </p:sp>
      <p:pic>
        <p:nvPicPr>
          <p:cNvPr id="460" name="Google Shape;460;p63"/>
          <p:cNvPicPr preferRelativeResize="0"/>
          <p:nvPr/>
        </p:nvPicPr>
        <p:blipFill rotWithShape="1">
          <a:blip r:embed="rId3">
            <a:alphaModFix/>
          </a:blip>
          <a:srcRect/>
          <a:stretch/>
        </p:blipFill>
        <p:spPr>
          <a:xfrm>
            <a:off x="1393000" y="776872"/>
            <a:ext cx="6487717" cy="1607344"/>
          </a:xfrm>
          <a:prstGeom prst="rect">
            <a:avLst/>
          </a:prstGeom>
          <a:noFill/>
          <a:ln>
            <a:noFill/>
          </a:ln>
        </p:spPr>
      </p:pic>
      <p:sp>
        <p:nvSpPr>
          <p:cNvPr id="461" name="Google Shape;461;p63"/>
          <p:cNvSpPr txBox="1"/>
          <p:nvPr/>
        </p:nvSpPr>
        <p:spPr>
          <a:xfrm>
            <a:off x="545587" y="2588172"/>
            <a:ext cx="6143700" cy="369000"/>
          </a:xfrm>
          <a:prstGeom prst="rect">
            <a:avLst/>
          </a:prstGeom>
          <a:no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852F74"/>
              </a:buClr>
              <a:buSzPts val="2600"/>
              <a:buFont typeface="Times New Roman"/>
              <a:buNone/>
            </a:pPr>
            <a:r>
              <a:rPr lang="ru" sz="2400" b="0" i="0" u="none" strike="noStrike" cap="none">
                <a:solidFill>
                  <a:srgbClr val="000000"/>
                </a:solidFill>
                <a:latin typeface="Book Antiqua"/>
                <a:ea typeface="Book Antiqua"/>
                <a:cs typeface="Book Antiqua"/>
                <a:sym typeface="Book Antiqua"/>
              </a:rPr>
              <a:t>d) Электрциклді реакциялар</a:t>
            </a:r>
            <a:endParaRPr sz="2400" b="0" i="0" u="none" strike="noStrike" cap="none">
              <a:solidFill>
                <a:srgbClr val="000000"/>
              </a:solidFill>
              <a:latin typeface="Book Antiqua"/>
              <a:ea typeface="Book Antiqua"/>
              <a:cs typeface="Book Antiqua"/>
              <a:sym typeface="Book Antiqua"/>
            </a:endParaRPr>
          </a:p>
        </p:txBody>
      </p:sp>
      <p:sp>
        <p:nvSpPr>
          <p:cNvPr id="462" name="Google Shape;462;p63"/>
          <p:cNvSpPr txBox="1"/>
          <p:nvPr/>
        </p:nvSpPr>
        <p:spPr>
          <a:xfrm>
            <a:off x="0" y="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Times New Roman"/>
              <a:ea typeface="Times New Roman"/>
              <a:cs typeface="Times New Roman"/>
              <a:sym typeface="Times New Roman"/>
            </a:endParaRPr>
          </a:p>
        </p:txBody>
      </p:sp>
      <p:pic>
        <p:nvPicPr>
          <p:cNvPr id="463" name="Google Shape;463;p63"/>
          <p:cNvPicPr preferRelativeResize="0"/>
          <p:nvPr/>
        </p:nvPicPr>
        <p:blipFill rotWithShape="1">
          <a:blip r:embed="rId4">
            <a:alphaModFix/>
          </a:blip>
          <a:srcRect/>
          <a:stretch/>
        </p:blipFill>
        <p:spPr>
          <a:xfrm>
            <a:off x="1636737" y="3058684"/>
            <a:ext cx="5317331" cy="1843087"/>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64"/>
          <p:cNvSpPr txBox="1">
            <a:spLocks noGrp="1"/>
          </p:cNvSpPr>
          <p:nvPr>
            <p:ph type="title" idx="4294967295"/>
          </p:nvPr>
        </p:nvSpPr>
        <p:spPr>
          <a:xfrm>
            <a:off x="654600" y="90950"/>
            <a:ext cx="8489400" cy="583800"/>
          </a:xfrm>
          <a:prstGeom prst="rect">
            <a:avLst/>
          </a:prstGeom>
          <a:noFill/>
          <a:ln>
            <a:noFill/>
          </a:ln>
        </p:spPr>
        <p:txBody>
          <a:bodyPr spcFirstLastPara="1" wrap="square" lIns="45700" tIns="0" rIns="45700" bIns="0" anchor="b" anchorCtr="0">
            <a:noAutofit/>
          </a:bodyPr>
          <a:lstStyle/>
          <a:p>
            <a:pPr marL="0" lvl="0" indent="0" algn="l" rtl="0">
              <a:lnSpc>
                <a:spcPct val="115000"/>
              </a:lnSpc>
              <a:spcBef>
                <a:spcPts val="0"/>
              </a:spcBef>
              <a:spcAft>
                <a:spcPts val="0"/>
              </a:spcAft>
              <a:buClr>
                <a:schemeClr val="dk1"/>
              </a:buClr>
              <a:buSzPts val="1100"/>
              <a:buFont typeface="Arial"/>
              <a:buNone/>
            </a:pPr>
            <a:r>
              <a:rPr lang="ru" sz="3000">
                <a:solidFill>
                  <a:schemeClr val="dk1"/>
                </a:solidFill>
              </a:rPr>
              <a:t>Циклоалкандардың химиялық қасиеттері</a:t>
            </a:r>
            <a:endParaRPr sz="3000">
              <a:solidFill>
                <a:srgbClr val="000000"/>
              </a:solidFill>
            </a:endParaRPr>
          </a:p>
        </p:txBody>
      </p:sp>
      <p:sp>
        <p:nvSpPr>
          <p:cNvPr id="469" name="Google Shape;469;p64"/>
          <p:cNvSpPr txBox="1">
            <a:spLocks noGrp="1"/>
          </p:cNvSpPr>
          <p:nvPr>
            <p:ph type="body" idx="4294967295"/>
          </p:nvPr>
        </p:nvSpPr>
        <p:spPr>
          <a:xfrm>
            <a:off x="214300" y="870150"/>
            <a:ext cx="8229600" cy="474000"/>
          </a:xfrm>
          <a:prstGeom prst="rect">
            <a:avLst/>
          </a:prstGeom>
          <a:noFill/>
          <a:ln>
            <a:noFill/>
          </a:ln>
        </p:spPr>
        <p:txBody>
          <a:bodyPr spcFirstLastPara="1" wrap="square" lIns="91425" tIns="45700" rIns="91425" bIns="45700" anchor="t" anchorCtr="0">
            <a:noAutofit/>
          </a:bodyPr>
          <a:lstStyle/>
          <a:p>
            <a:pPr marL="273050" marR="0" lvl="0" indent="-273050" algn="l" rtl="0">
              <a:lnSpc>
                <a:spcPct val="100000"/>
              </a:lnSpc>
              <a:spcBef>
                <a:spcPts val="0"/>
              </a:spcBef>
              <a:spcAft>
                <a:spcPts val="0"/>
              </a:spcAft>
              <a:buClr>
                <a:schemeClr val="dk2"/>
              </a:buClr>
              <a:buSzPts val="1898"/>
              <a:buFont typeface="Noto Sans Symbols"/>
              <a:buNone/>
            </a:pPr>
            <a:r>
              <a:rPr lang="ru" sz="2400" i="0" u="none">
                <a:solidFill>
                  <a:srgbClr val="000000"/>
                </a:solidFill>
                <a:latin typeface="Book Antiqua"/>
                <a:ea typeface="Book Antiqua"/>
                <a:cs typeface="Book Antiqua"/>
                <a:sym typeface="Book Antiqua"/>
              </a:rPr>
              <a:t>1. Ор</a:t>
            </a:r>
            <a:r>
              <a:rPr lang="ru" sz="2400">
                <a:solidFill>
                  <a:srgbClr val="000000"/>
                </a:solidFill>
                <a:latin typeface="Book Antiqua"/>
                <a:ea typeface="Book Antiqua"/>
                <a:cs typeface="Book Antiqua"/>
                <a:sym typeface="Book Antiqua"/>
              </a:rPr>
              <a:t>ын</a:t>
            </a:r>
            <a:r>
              <a:rPr lang="ru" sz="2400" i="0" u="none">
                <a:solidFill>
                  <a:srgbClr val="000000"/>
                </a:solidFill>
                <a:latin typeface="Book Antiqua"/>
                <a:ea typeface="Book Antiqua"/>
                <a:cs typeface="Book Antiqua"/>
                <a:sym typeface="Book Antiqua"/>
              </a:rPr>
              <a:t>басу </a:t>
            </a:r>
            <a:r>
              <a:rPr lang="ru" sz="2400">
                <a:solidFill>
                  <a:srgbClr val="000000"/>
                </a:solidFill>
                <a:latin typeface="Book Antiqua"/>
                <a:ea typeface="Book Antiqua"/>
                <a:cs typeface="Book Antiqua"/>
                <a:sym typeface="Book Antiqua"/>
              </a:rPr>
              <a:t>реакциясы (галогендеу)</a:t>
            </a:r>
            <a:endParaRPr sz="2400">
              <a:solidFill>
                <a:srgbClr val="000000"/>
              </a:solidFill>
              <a:latin typeface="Book Antiqua"/>
              <a:ea typeface="Book Antiqua"/>
              <a:cs typeface="Book Antiqua"/>
              <a:sym typeface="Book Antiqua"/>
            </a:endParaRPr>
          </a:p>
        </p:txBody>
      </p:sp>
      <p:sp>
        <p:nvSpPr>
          <p:cNvPr id="470" name="Google Shape;470;p64"/>
          <p:cNvSpPr txBox="1"/>
          <p:nvPr/>
        </p:nvSpPr>
        <p:spPr>
          <a:xfrm>
            <a:off x="0" y="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Times New Roman"/>
              <a:ea typeface="Times New Roman"/>
              <a:cs typeface="Times New Roman"/>
              <a:sym typeface="Times New Roman"/>
            </a:endParaRPr>
          </a:p>
        </p:txBody>
      </p:sp>
      <p:pic>
        <p:nvPicPr>
          <p:cNvPr id="471" name="Google Shape;471;p64"/>
          <p:cNvPicPr preferRelativeResize="0"/>
          <p:nvPr/>
        </p:nvPicPr>
        <p:blipFill rotWithShape="1">
          <a:blip r:embed="rId3">
            <a:alphaModFix/>
          </a:blip>
          <a:srcRect/>
          <a:stretch/>
        </p:blipFill>
        <p:spPr>
          <a:xfrm>
            <a:off x="994437" y="1425744"/>
            <a:ext cx="6268638" cy="1178719"/>
          </a:xfrm>
          <a:prstGeom prst="rect">
            <a:avLst/>
          </a:prstGeom>
          <a:noFill/>
          <a:ln>
            <a:noFill/>
          </a:ln>
        </p:spPr>
      </p:pic>
      <p:sp>
        <p:nvSpPr>
          <p:cNvPr id="472" name="Google Shape;472;p64"/>
          <p:cNvSpPr txBox="1"/>
          <p:nvPr/>
        </p:nvSpPr>
        <p:spPr>
          <a:xfrm>
            <a:off x="142875" y="2816200"/>
            <a:ext cx="8847000" cy="669000"/>
          </a:xfrm>
          <a:prstGeom prst="rect">
            <a:avLst/>
          </a:prstGeom>
          <a:noFill/>
          <a:ln>
            <a:noFill/>
          </a:ln>
        </p:spPr>
        <p:txBody>
          <a:bodyPr spcFirstLastPara="1" wrap="square" lIns="91425" tIns="45700" rIns="91425" bIns="45700" anchor="t" anchorCtr="0">
            <a:noAutofit/>
          </a:bodyPr>
          <a:lstStyle/>
          <a:p>
            <a:pPr marL="358775" marR="0" lvl="0" indent="-358775" algn="l" rtl="0">
              <a:lnSpc>
                <a:spcPct val="100000"/>
              </a:lnSpc>
              <a:spcBef>
                <a:spcPts val="0"/>
              </a:spcBef>
              <a:spcAft>
                <a:spcPts val="0"/>
              </a:spcAft>
              <a:buClr>
                <a:srgbClr val="852F74"/>
              </a:buClr>
              <a:buSzPts val="2600"/>
              <a:buFont typeface="Times New Roman"/>
              <a:buNone/>
            </a:pPr>
            <a:r>
              <a:rPr lang="ru" sz="2400" b="0" i="0" u="none" strike="noStrike" cap="none">
                <a:solidFill>
                  <a:srgbClr val="000000"/>
                </a:solidFill>
                <a:latin typeface="Book Antiqua"/>
                <a:ea typeface="Book Antiqua"/>
                <a:cs typeface="Book Antiqua"/>
                <a:sym typeface="Book Antiqua"/>
              </a:rPr>
              <a:t>2. Қосылу реакции. Бұл реакция кезінде -C-C- байланыстар үзіледі</a:t>
            </a:r>
            <a:endParaRPr sz="2400" b="0" i="0" u="none" strike="noStrike" cap="none">
              <a:solidFill>
                <a:srgbClr val="000000"/>
              </a:solidFill>
              <a:latin typeface="Book Antiqua"/>
              <a:ea typeface="Book Antiqua"/>
              <a:cs typeface="Book Antiqua"/>
              <a:sym typeface="Book Antiqua"/>
            </a:endParaRPr>
          </a:p>
        </p:txBody>
      </p:sp>
      <p:sp>
        <p:nvSpPr>
          <p:cNvPr id="473" name="Google Shape;473;p64"/>
          <p:cNvSpPr txBox="1"/>
          <p:nvPr/>
        </p:nvSpPr>
        <p:spPr>
          <a:xfrm>
            <a:off x="0" y="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Times New Roman"/>
              <a:ea typeface="Times New Roman"/>
              <a:cs typeface="Times New Roman"/>
              <a:sym typeface="Times New Roman"/>
            </a:endParaRPr>
          </a:p>
        </p:txBody>
      </p:sp>
      <p:pic>
        <p:nvPicPr>
          <p:cNvPr id="474" name="Google Shape;474;p64"/>
          <p:cNvPicPr preferRelativeResize="0"/>
          <p:nvPr/>
        </p:nvPicPr>
        <p:blipFill rotWithShape="1">
          <a:blip r:embed="rId4">
            <a:alphaModFix/>
          </a:blip>
          <a:srcRect/>
          <a:stretch/>
        </p:blipFill>
        <p:spPr>
          <a:xfrm>
            <a:off x="1118825" y="3696915"/>
            <a:ext cx="6667498" cy="1318022"/>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65"/>
          <p:cNvSpPr txBox="1"/>
          <p:nvPr/>
        </p:nvSpPr>
        <p:spPr>
          <a:xfrm>
            <a:off x="381000" y="171450"/>
            <a:ext cx="8229600" cy="526200"/>
          </a:xfrm>
          <a:prstGeom prst="rect">
            <a:avLst/>
          </a:prstGeom>
          <a:noFill/>
          <a:ln>
            <a:noFill/>
          </a:ln>
        </p:spPr>
        <p:txBody>
          <a:bodyPr spcFirstLastPara="1" wrap="square" lIns="91425" tIns="45700" rIns="91425" bIns="45700" anchor="t" anchorCtr="0">
            <a:noAutofit/>
          </a:bodyPr>
          <a:lstStyle/>
          <a:p>
            <a:pPr marL="0" marR="0" lvl="0" indent="0" algn="ctr" rtl="0">
              <a:lnSpc>
                <a:spcPct val="104651"/>
              </a:lnSpc>
              <a:spcBef>
                <a:spcPts val="0"/>
              </a:spcBef>
              <a:spcAft>
                <a:spcPts val="600"/>
              </a:spcAft>
              <a:buClr>
                <a:schemeClr val="dk1"/>
              </a:buClr>
              <a:buSzPts val="1100"/>
              <a:buFont typeface="Arial"/>
              <a:buNone/>
            </a:pPr>
            <a:r>
              <a:rPr lang="ru" sz="3000" b="1" i="0" u="none" strike="noStrike" cap="none">
                <a:solidFill>
                  <a:srgbClr val="000000"/>
                </a:solidFill>
                <a:latin typeface="Arial"/>
                <a:ea typeface="Arial"/>
                <a:cs typeface="Arial"/>
                <a:sym typeface="Arial"/>
              </a:rPr>
              <a:t>Қосылу реакциялары</a:t>
            </a:r>
            <a:endParaRPr sz="3000" b="0" i="0" u="none" strike="noStrike" cap="none">
              <a:solidFill>
                <a:srgbClr val="000000"/>
              </a:solidFill>
              <a:latin typeface="Arial"/>
              <a:ea typeface="Arial"/>
              <a:cs typeface="Arial"/>
              <a:sym typeface="Arial"/>
            </a:endParaRPr>
          </a:p>
        </p:txBody>
      </p:sp>
      <p:sp>
        <p:nvSpPr>
          <p:cNvPr id="480" name="Google Shape;480;p65"/>
          <p:cNvSpPr txBox="1"/>
          <p:nvPr/>
        </p:nvSpPr>
        <p:spPr>
          <a:xfrm>
            <a:off x="2733675" y="2307431"/>
            <a:ext cx="9144000" cy="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Times New Roman"/>
              <a:ea typeface="Times New Roman"/>
              <a:cs typeface="Times New Roman"/>
              <a:sym typeface="Times New Roman"/>
            </a:endParaRPr>
          </a:p>
        </p:txBody>
      </p:sp>
      <p:pic>
        <p:nvPicPr>
          <p:cNvPr id="481" name="Google Shape;481;p65"/>
          <p:cNvPicPr preferRelativeResize="0"/>
          <p:nvPr/>
        </p:nvPicPr>
        <p:blipFill rotWithShape="1">
          <a:blip r:embed="rId3">
            <a:alphaModFix/>
          </a:blip>
          <a:srcRect/>
          <a:stretch/>
        </p:blipFill>
        <p:spPr>
          <a:xfrm>
            <a:off x="2438400" y="934650"/>
            <a:ext cx="4114799" cy="765571"/>
          </a:xfrm>
          <a:prstGeom prst="rect">
            <a:avLst/>
          </a:prstGeom>
          <a:noFill/>
          <a:ln>
            <a:noFill/>
          </a:ln>
        </p:spPr>
      </p:pic>
      <p:pic>
        <p:nvPicPr>
          <p:cNvPr id="482" name="Google Shape;482;p65"/>
          <p:cNvPicPr preferRelativeResize="0"/>
          <p:nvPr/>
        </p:nvPicPr>
        <p:blipFill rotWithShape="1">
          <a:blip r:embed="rId4">
            <a:alphaModFix/>
          </a:blip>
          <a:srcRect/>
          <a:stretch/>
        </p:blipFill>
        <p:spPr>
          <a:xfrm>
            <a:off x="2447925" y="1844788"/>
            <a:ext cx="4400550" cy="735807"/>
          </a:xfrm>
          <a:prstGeom prst="rect">
            <a:avLst/>
          </a:prstGeom>
          <a:noFill/>
          <a:ln>
            <a:noFill/>
          </a:ln>
        </p:spPr>
      </p:pic>
      <p:pic>
        <p:nvPicPr>
          <p:cNvPr id="483" name="Google Shape;483;p65"/>
          <p:cNvPicPr preferRelativeResize="0"/>
          <p:nvPr/>
        </p:nvPicPr>
        <p:blipFill rotWithShape="1">
          <a:blip r:embed="rId5">
            <a:alphaModFix/>
          </a:blip>
          <a:srcRect/>
          <a:stretch/>
        </p:blipFill>
        <p:spPr>
          <a:xfrm>
            <a:off x="2438400" y="2725175"/>
            <a:ext cx="5029198" cy="964406"/>
          </a:xfrm>
          <a:prstGeom prst="rect">
            <a:avLst/>
          </a:prstGeom>
          <a:noFill/>
          <a:ln>
            <a:noFill/>
          </a:ln>
        </p:spPr>
      </p:pic>
      <p:sp>
        <p:nvSpPr>
          <p:cNvPr id="484" name="Google Shape;484;p65"/>
          <p:cNvSpPr txBox="1"/>
          <p:nvPr/>
        </p:nvSpPr>
        <p:spPr>
          <a:xfrm>
            <a:off x="3290887" y="2246709"/>
            <a:ext cx="9144000" cy="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Times New Roman"/>
              <a:ea typeface="Times New Roman"/>
              <a:cs typeface="Times New Roman"/>
              <a:sym typeface="Times New Roman"/>
            </a:endParaRPr>
          </a:p>
        </p:txBody>
      </p:sp>
      <p:pic>
        <p:nvPicPr>
          <p:cNvPr id="485" name="Google Shape;485;p65"/>
          <p:cNvPicPr preferRelativeResize="0"/>
          <p:nvPr/>
        </p:nvPicPr>
        <p:blipFill rotWithShape="1">
          <a:blip r:embed="rId6">
            <a:alphaModFix/>
          </a:blip>
          <a:srcRect/>
          <a:stretch/>
        </p:blipFill>
        <p:spPr>
          <a:xfrm>
            <a:off x="2517475" y="3917200"/>
            <a:ext cx="3143248" cy="106322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21"/>
          <p:cNvSpPr txBox="1">
            <a:spLocks noGrp="1"/>
          </p:cNvSpPr>
          <p:nvPr>
            <p:ph type="title"/>
          </p:nvPr>
        </p:nvSpPr>
        <p:spPr>
          <a:xfrm>
            <a:off x="232050" y="4675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ru" sz="2000" b="1">
                <a:solidFill>
                  <a:srgbClr val="000099"/>
                </a:solidFill>
              </a:rPr>
              <a:t>Жаттығу 1</a:t>
            </a:r>
            <a:endParaRPr sz="2600"/>
          </a:p>
          <a:p>
            <a:pPr marL="0" lvl="0" indent="0" algn="l" rtl="0">
              <a:lnSpc>
                <a:spcPct val="100000"/>
              </a:lnSpc>
              <a:spcBef>
                <a:spcPts val="0"/>
              </a:spcBef>
              <a:spcAft>
                <a:spcPts val="0"/>
              </a:spcAft>
              <a:buSzPts val="2800"/>
              <a:buNone/>
            </a:pPr>
            <a:endParaRPr/>
          </a:p>
        </p:txBody>
      </p:sp>
      <p:sp>
        <p:nvSpPr>
          <p:cNvPr id="91" name="Google Shape;91;p21"/>
          <p:cNvSpPr txBox="1">
            <a:spLocks noGrp="1"/>
          </p:cNvSpPr>
          <p:nvPr>
            <p:ph type="body" idx="1"/>
          </p:nvPr>
        </p:nvSpPr>
        <p:spPr>
          <a:xfrm>
            <a:off x="218550" y="501025"/>
            <a:ext cx="8706900" cy="3966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100"/>
              </a:spcBef>
              <a:spcAft>
                <a:spcPts val="0"/>
              </a:spcAft>
              <a:buSzPts val="1800"/>
              <a:buNone/>
            </a:pPr>
            <a:r>
              <a:rPr lang="ru" sz="2000" b="1">
                <a:solidFill>
                  <a:srgbClr val="000099"/>
                </a:solidFill>
              </a:rPr>
              <a:t>Тапсырма:</a:t>
            </a:r>
            <a:endParaRPr sz="2000" b="1">
              <a:solidFill>
                <a:srgbClr val="000099"/>
              </a:solidFill>
            </a:endParaRPr>
          </a:p>
          <a:p>
            <a:pPr marL="0" lvl="0" indent="0" algn="l" rtl="0">
              <a:lnSpc>
                <a:spcPct val="115000"/>
              </a:lnSpc>
              <a:spcBef>
                <a:spcPts val="1100"/>
              </a:spcBef>
              <a:spcAft>
                <a:spcPts val="0"/>
              </a:spcAft>
              <a:buSzPts val="1800"/>
              <a:buNone/>
            </a:pPr>
            <a:r>
              <a:rPr lang="ru" sz="1900" b="1">
                <a:solidFill>
                  <a:srgbClr val="000000"/>
                </a:solidFill>
                <a:latin typeface="Book Antiqua"/>
                <a:ea typeface="Book Antiqua"/>
                <a:cs typeface="Book Antiqua"/>
                <a:sym typeface="Book Antiqua"/>
              </a:rPr>
              <a:t>Көмірсутектерге арналған әртүрлі атомдық құрылымдары бар құрылыстарды сызыңыз:</a:t>
            </a:r>
            <a:endParaRPr sz="1900" b="1">
              <a:solidFill>
                <a:srgbClr val="000000"/>
              </a:solidFill>
              <a:latin typeface="Book Antiqua"/>
              <a:ea typeface="Book Antiqua"/>
              <a:cs typeface="Book Antiqua"/>
              <a:sym typeface="Book Antiqua"/>
            </a:endParaRPr>
          </a:p>
          <a:p>
            <a:pPr marL="0" lvl="0" indent="0" algn="l" rtl="0">
              <a:lnSpc>
                <a:spcPct val="115000"/>
              </a:lnSpc>
              <a:spcBef>
                <a:spcPts val="1100"/>
              </a:spcBef>
              <a:spcAft>
                <a:spcPts val="0"/>
              </a:spcAft>
              <a:buSzPts val="1800"/>
              <a:buNone/>
            </a:pPr>
            <a:r>
              <a:rPr lang="ru" sz="2000" b="1">
                <a:solidFill>
                  <a:schemeClr val="dk1"/>
                </a:solidFill>
                <a:latin typeface="Book Antiqua"/>
                <a:ea typeface="Book Antiqua"/>
                <a:cs typeface="Book Antiqua"/>
                <a:sym typeface="Book Antiqua"/>
              </a:rPr>
              <a:t>(a)</a:t>
            </a:r>
            <a:r>
              <a:rPr lang="ru" sz="2000">
                <a:solidFill>
                  <a:schemeClr val="dk1"/>
                </a:solidFill>
                <a:latin typeface="Book Antiqua"/>
                <a:ea typeface="Book Antiqua"/>
                <a:cs typeface="Book Antiqua"/>
                <a:sym typeface="Book Antiqua"/>
              </a:rPr>
              <a:t> алты C атомы бар, қос байланыстары мен сақинасы жоқ </a:t>
            </a:r>
            <a:endParaRPr sz="2000">
              <a:solidFill>
                <a:schemeClr val="dk1"/>
              </a:solidFill>
              <a:latin typeface="Book Antiqua"/>
              <a:ea typeface="Book Antiqua"/>
              <a:cs typeface="Book Antiqua"/>
              <a:sym typeface="Book Antiqua"/>
            </a:endParaRPr>
          </a:p>
          <a:p>
            <a:pPr marL="0" lvl="0" indent="0" algn="l" rtl="0">
              <a:lnSpc>
                <a:spcPct val="115000"/>
              </a:lnSpc>
              <a:spcBef>
                <a:spcPts val="1100"/>
              </a:spcBef>
              <a:spcAft>
                <a:spcPts val="0"/>
              </a:spcAft>
              <a:buSzPts val="1800"/>
              <a:buNone/>
            </a:pPr>
            <a:r>
              <a:rPr lang="ru" sz="2000" b="1">
                <a:solidFill>
                  <a:schemeClr val="dk1"/>
                </a:solidFill>
                <a:latin typeface="Book Antiqua"/>
                <a:ea typeface="Book Antiqua"/>
                <a:cs typeface="Book Antiqua"/>
                <a:sym typeface="Book Antiqua"/>
              </a:rPr>
              <a:t>(b)</a:t>
            </a:r>
            <a:r>
              <a:rPr lang="ru" sz="2000">
                <a:solidFill>
                  <a:schemeClr val="dk1"/>
                </a:solidFill>
                <a:latin typeface="Book Antiqua"/>
                <a:ea typeface="Book Antiqua"/>
                <a:cs typeface="Book Antiqua"/>
                <a:sym typeface="Book Antiqua"/>
              </a:rPr>
              <a:t> төрт C атомы бар, бір қос байланысы бар мен сақинасы жоқ </a:t>
            </a:r>
            <a:endParaRPr sz="2000">
              <a:solidFill>
                <a:schemeClr val="dk1"/>
              </a:solidFill>
              <a:latin typeface="Book Antiqua"/>
              <a:ea typeface="Book Antiqua"/>
              <a:cs typeface="Book Antiqua"/>
              <a:sym typeface="Book Antiqua"/>
            </a:endParaRPr>
          </a:p>
          <a:p>
            <a:pPr marL="0" lvl="0" indent="0" algn="l" rtl="0">
              <a:lnSpc>
                <a:spcPct val="115000"/>
              </a:lnSpc>
              <a:spcBef>
                <a:spcPts val="1100"/>
              </a:spcBef>
              <a:spcAft>
                <a:spcPts val="0"/>
              </a:spcAft>
              <a:buSzPts val="1800"/>
              <a:buNone/>
            </a:pPr>
            <a:r>
              <a:rPr lang="ru" sz="2000" b="1">
                <a:solidFill>
                  <a:schemeClr val="dk1"/>
                </a:solidFill>
                <a:latin typeface="Book Antiqua"/>
                <a:ea typeface="Book Antiqua"/>
                <a:cs typeface="Book Antiqua"/>
                <a:sym typeface="Book Antiqua"/>
              </a:rPr>
              <a:t>(c)  </a:t>
            </a:r>
            <a:r>
              <a:rPr lang="ru" sz="2000">
                <a:solidFill>
                  <a:schemeClr val="dk1"/>
                </a:solidFill>
                <a:latin typeface="Book Antiqua"/>
                <a:ea typeface="Book Antiqua"/>
                <a:cs typeface="Book Antiqua"/>
                <a:sym typeface="Book Antiqua"/>
              </a:rPr>
              <a:t>төрт C атомы бар, қос байланысы жоқ және бір сақинасы бар</a:t>
            </a:r>
            <a:endParaRPr sz="2000">
              <a:solidFill>
                <a:schemeClr val="dk1"/>
              </a:solidFill>
              <a:latin typeface="Book Antiqua"/>
              <a:ea typeface="Book Antiqua"/>
              <a:cs typeface="Book Antiqua"/>
              <a:sym typeface="Book Antiqua"/>
            </a:endParaRPr>
          </a:p>
          <a:p>
            <a:pPr marL="0" lvl="0" indent="0" algn="l" rtl="0">
              <a:lnSpc>
                <a:spcPct val="115000"/>
              </a:lnSpc>
              <a:spcBef>
                <a:spcPts val="1100"/>
              </a:spcBef>
              <a:spcAft>
                <a:spcPts val="0"/>
              </a:spcAft>
              <a:buClr>
                <a:schemeClr val="dk1"/>
              </a:buClr>
              <a:buSzPts val="1100"/>
              <a:buFont typeface="Arial"/>
              <a:buNone/>
            </a:pPr>
            <a:r>
              <a:rPr lang="ru" sz="2000" b="1">
                <a:solidFill>
                  <a:srgbClr val="000099"/>
                </a:solidFill>
              </a:rPr>
              <a:t>Жоспар:</a:t>
            </a:r>
            <a:endParaRPr sz="2000" b="1">
              <a:solidFill>
                <a:srgbClr val="000099"/>
              </a:solidFill>
            </a:endParaRPr>
          </a:p>
          <a:p>
            <a:pPr marL="0" lvl="0" indent="0" algn="l" rtl="0">
              <a:lnSpc>
                <a:spcPct val="115000"/>
              </a:lnSpc>
              <a:spcBef>
                <a:spcPts val="1100"/>
              </a:spcBef>
              <a:spcAft>
                <a:spcPts val="0"/>
              </a:spcAft>
              <a:buClr>
                <a:schemeClr val="dk1"/>
              </a:buClr>
              <a:buSzPts val="1100"/>
              <a:buFont typeface="Arial"/>
              <a:buNone/>
            </a:pPr>
            <a:r>
              <a:rPr lang="ru" sz="2000" b="1">
                <a:solidFill>
                  <a:srgbClr val="000000"/>
                </a:solidFill>
                <a:latin typeface="Book Antiqua"/>
                <a:ea typeface="Book Antiqua"/>
                <a:cs typeface="Book Antiqua"/>
                <a:sym typeface="Book Antiqua"/>
              </a:rPr>
              <a:t>Құрылымды қайталағанша ең ұзын тізбектен бастаңыз және қысқа тізбектерді сызыңыз</a:t>
            </a:r>
            <a:endParaRPr sz="2000" b="1">
              <a:solidFill>
                <a:srgbClr val="000000"/>
              </a:solidFill>
              <a:latin typeface="Book Antiqua"/>
              <a:ea typeface="Book Antiqua"/>
              <a:cs typeface="Book Antiqua"/>
              <a:sym typeface="Book Antiqua"/>
            </a:endParaRPr>
          </a:p>
          <a:p>
            <a:pPr marL="0" lvl="0" indent="0" algn="l" rtl="0">
              <a:lnSpc>
                <a:spcPct val="115000"/>
              </a:lnSpc>
              <a:spcBef>
                <a:spcPts val="1100"/>
              </a:spcBef>
              <a:spcAft>
                <a:spcPts val="0"/>
              </a:spcAft>
              <a:buSzPts val="1800"/>
              <a:buNone/>
            </a:pPr>
            <a:endParaRPr sz="2000" b="1">
              <a:solidFill>
                <a:srgbClr val="000099"/>
              </a:solidFill>
            </a:endParaRPr>
          </a:p>
          <a:p>
            <a:pPr marL="0" lvl="0" indent="0" algn="l" rtl="0">
              <a:lnSpc>
                <a:spcPct val="115000"/>
              </a:lnSpc>
              <a:spcBef>
                <a:spcPts val="1100"/>
              </a:spcBef>
              <a:spcAft>
                <a:spcPts val="0"/>
              </a:spcAft>
              <a:buSzPts val="1800"/>
              <a:buNone/>
            </a:pPr>
            <a:endParaRPr sz="2000" b="1">
              <a:solidFill>
                <a:srgbClr val="000099"/>
              </a:solidFill>
            </a:endParaRPr>
          </a:p>
          <a:p>
            <a:pPr marL="0" lvl="0" indent="0" algn="l" rtl="0">
              <a:lnSpc>
                <a:spcPct val="115000"/>
              </a:lnSpc>
              <a:spcBef>
                <a:spcPts val="0"/>
              </a:spcBef>
              <a:spcAft>
                <a:spcPts val="0"/>
              </a:spcAft>
              <a:buSzPts val="1800"/>
              <a:buNone/>
            </a:pPr>
            <a:endParaRPr sz="2000" b="1">
              <a:solidFill>
                <a:schemeClr val="dk1"/>
              </a:solidFill>
            </a:endParaRPr>
          </a:p>
          <a:p>
            <a:pPr marL="0" lvl="0" indent="0" algn="l" rtl="0">
              <a:lnSpc>
                <a:spcPct val="115000"/>
              </a:lnSpc>
              <a:spcBef>
                <a:spcPts val="0"/>
              </a:spcBef>
              <a:spcAft>
                <a:spcPts val="1600"/>
              </a:spcAft>
              <a:buSzPts val="1800"/>
              <a:buNone/>
            </a:pPr>
            <a:endParaRPr sz="200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66"/>
          <p:cNvSpPr txBox="1"/>
          <p:nvPr/>
        </p:nvSpPr>
        <p:spPr>
          <a:xfrm>
            <a:off x="2447925" y="2225278"/>
            <a:ext cx="9144000" cy="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Times New Roman"/>
              <a:ea typeface="Times New Roman"/>
              <a:cs typeface="Times New Roman"/>
              <a:sym typeface="Times New Roman"/>
            </a:endParaRPr>
          </a:p>
        </p:txBody>
      </p:sp>
      <p:pic>
        <p:nvPicPr>
          <p:cNvPr id="491" name="Google Shape;491;p66"/>
          <p:cNvPicPr preferRelativeResize="0"/>
          <p:nvPr/>
        </p:nvPicPr>
        <p:blipFill rotWithShape="1">
          <a:blip r:embed="rId3">
            <a:alphaModFix/>
          </a:blip>
          <a:srcRect/>
          <a:stretch/>
        </p:blipFill>
        <p:spPr>
          <a:xfrm>
            <a:off x="914400" y="171450"/>
            <a:ext cx="5538787" cy="604837"/>
          </a:xfrm>
          <a:prstGeom prst="rect">
            <a:avLst/>
          </a:prstGeom>
          <a:noFill/>
          <a:ln>
            <a:noFill/>
          </a:ln>
        </p:spPr>
      </p:pic>
      <p:pic>
        <p:nvPicPr>
          <p:cNvPr id="492" name="Google Shape;492;p66"/>
          <p:cNvPicPr preferRelativeResize="0"/>
          <p:nvPr/>
        </p:nvPicPr>
        <p:blipFill rotWithShape="1">
          <a:blip r:embed="rId4">
            <a:alphaModFix/>
          </a:blip>
          <a:srcRect/>
          <a:stretch/>
        </p:blipFill>
        <p:spPr>
          <a:xfrm>
            <a:off x="2209800" y="800100"/>
            <a:ext cx="3643313" cy="989409"/>
          </a:xfrm>
          <a:prstGeom prst="rect">
            <a:avLst/>
          </a:prstGeom>
          <a:noFill/>
          <a:ln>
            <a:noFill/>
          </a:ln>
        </p:spPr>
      </p:pic>
      <p:pic>
        <p:nvPicPr>
          <p:cNvPr id="493" name="Google Shape;493;p66"/>
          <p:cNvPicPr preferRelativeResize="0"/>
          <p:nvPr/>
        </p:nvPicPr>
        <p:blipFill rotWithShape="1">
          <a:blip r:embed="rId5">
            <a:alphaModFix/>
          </a:blip>
          <a:srcRect/>
          <a:stretch/>
        </p:blipFill>
        <p:spPr>
          <a:xfrm>
            <a:off x="457200" y="1771650"/>
            <a:ext cx="6115047" cy="808434"/>
          </a:xfrm>
          <a:prstGeom prst="rect">
            <a:avLst/>
          </a:prstGeom>
          <a:noFill/>
          <a:ln>
            <a:noFill/>
          </a:ln>
        </p:spPr>
      </p:pic>
      <p:pic>
        <p:nvPicPr>
          <p:cNvPr id="494" name="Google Shape;494;p66"/>
          <p:cNvPicPr preferRelativeResize="0"/>
          <p:nvPr/>
        </p:nvPicPr>
        <p:blipFill rotWithShape="1">
          <a:blip r:embed="rId6">
            <a:alphaModFix/>
          </a:blip>
          <a:srcRect/>
          <a:stretch/>
        </p:blipFill>
        <p:spPr>
          <a:xfrm>
            <a:off x="1524000" y="2628900"/>
            <a:ext cx="4514850" cy="1031081"/>
          </a:xfrm>
          <a:prstGeom prst="rect">
            <a:avLst/>
          </a:prstGeom>
          <a:noFill/>
          <a:ln>
            <a:noFill/>
          </a:ln>
        </p:spPr>
      </p:pic>
      <p:pic>
        <p:nvPicPr>
          <p:cNvPr id="495" name="Google Shape;495;p66"/>
          <p:cNvPicPr preferRelativeResize="0"/>
          <p:nvPr/>
        </p:nvPicPr>
        <p:blipFill rotWithShape="1">
          <a:blip r:embed="rId7">
            <a:alphaModFix/>
          </a:blip>
          <a:srcRect/>
          <a:stretch/>
        </p:blipFill>
        <p:spPr>
          <a:xfrm>
            <a:off x="2362200" y="3714750"/>
            <a:ext cx="4229101" cy="1116806"/>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67"/>
          <p:cNvSpPr txBox="1"/>
          <p:nvPr/>
        </p:nvSpPr>
        <p:spPr>
          <a:xfrm>
            <a:off x="1604962" y="2143125"/>
            <a:ext cx="9144000" cy="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Times New Roman"/>
              <a:ea typeface="Times New Roman"/>
              <a:cs typeface="Times New Roman"/>
              <a:sym typeface="Times New Roman"/>
            </a:endParaRPr>
          </a:p>
        </p:txBody>
      </p:sp>
      <p:pic>
        <p:nvPicPr>
          <p:cNvPr id="501" name="Google Shape;501;p67"/>
          <p:cNvPicPr preferRelativeResize="0"/>
          <p:nvPr/>
        </p:nvPicPr>
        <p:blipFill rotWithShape="1">
          <a:blip r:embed="rId3">
            <a:alphaModFix/>
          </a:blip>
          <a:srcRect/>
          <a:stretch/>
        </p:blipFill>
        <p:spPr>
          <a:xfrm>
            <a:off x="609600" y="285750"/>
            <a:ext cx="5772152" cy="782240"/>
          </a:xfrm>
          <a:prstGeom prst="rect">
            <a:avLst/>
          </a:prstGeom>
          <a:noFill/>
          <a:ln>
            <a:noFill/>
          </a:ln>
        </p:spPr>
      </p:pic>
      <p:pic>
        <p:nvPicPr>
          <p:cNvPr id="502" name="Google Shape;502;p67"/>
          <p:cNvPicPr preferRelativeResize="0"/>
          <p:nvPr/>
        </p:nvPicPr>
        <p:blipFill rotWithShape="1">
          <a:blip r:embed="rId4">
            <a:alphaModFix/>
          </a:blip>
          <a:srcRect/>
          <a:stretch/>
        </p:blipFill>
        <p:spPr>
          <a:xfrm>
            <a:off x="1143000" y="1257300"/>
            <a:ext cx="5314952" cy="810815"/>
          </a:xfrm>
          <a:prstGeom prst="rect">
            <a:avLst/>
          </a:prstGeom>
          <a:noFill/>
          <a:ln>
            <a:noFill/>
          </a:ln>
        </p:spPr>
      </p:pic>
      <p:grpSp>
        <p:nvGrpSpPr>
          <p:cNvPr id="503" name="Google Shape;503;p67"/>
          <p:cNvGrpSpPr/>
          <p:nvPr/>
        </p:nvGrpSpPr>
        <p:grpSpPr>
          <a:xfrm>
            <a:off x="228600" y="2400300"/>
            <a:ext cx="8918600" cy="1296600"/>
            <a:chOff x="228600" y="3200400"/>
            <a:chExt cx="8918600" cy="1728800"/>
          </a:xfrm>
        </p:grpSpPr>
        <p:sp>
          <p:nvSpPr>
            <p:cNvPr id="504" name="Google Shape;504;p67"/>
            <p:cNvSpPr/>
            <p:nvPr/>
          </p:nvSpPr>
          <p:spPr>
            <a:xfrm>
              <a:off x="228600" y="3200400"/>
              <a:ext cx="8915400" cy="171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Times New Roman"/>
                <a:ea typeface="Times New Roman"/>
                <a:cs typeface="Times New Roman"/>
                <a:sym typeface="Times New Roman"/>
              </a:endParaRPr>
            </a:p>
          </p:txBody>
        </p:sp>
        <p:cxnSp>
          <p:nvCxnSpPr>
            <p:cNvPr id="505" name="Google Shape;505;p67"/>
            <p:cNvCxnSpPr/>
            <p:nvPr/>
          </p:nvCxnSpPr>
          <p:spPr>
            <a:xfrm>
              <a:off x="376237" y="3551237"/>
              <a:ext cx="1500" cy="504900"/>
            </a:xfrm>
            <a:prstGeom prst="straightConnector1">
              <a:avLst/>
            </a:prstGeom>
            <a:noFill/>
            <a:ln w="12700" cap="flat" cmpd="sng">
              <a:solidFill>
                <a:srgbClr val="000000"/>
              </a:solidFill>
              <a:prstDash val="solid"/>
              <a:miter lim="800000"/>
              <a:headEnd type="none" w="sm" len="sm"/>
              <a:tailEnd type="none" w="sm" len="sm"/>
            </a:ln>
          </p:spPr>
        </p:cxnSp>
        <p:cxnSp>
          <p:nvCxnSpPr>
            <p:cNvPr id="506" name="Google Shape;506;p67"/>
            <p:cNvCxnSpPr/>
            <p:nvPr/>
          </p:nvCxnSpPr>
          <p:spPr>
            <a:xfrm rot="10800000" flipH="1">
              <a:off x="376237" y="3298937"/>
              <a:ext cx="433500" cy="252300"/>
            </a:xfrm>
            <a:prstGeom prst="straightConnector1">
              <a:avLst/>
            </a:prstGeom>
            <a:noFill/>
            <a:ln w="12700" cap="flat" cmpd="sng">
              <a:solidFill>
                <a:srgbClr val="000000"/>
              </a:solidFill>
              <a:prstDash val="solid"/>
              <a:miter lim="800000"/>
              <a:headEnd type="none" w="sm" len="sm"/>
              <a:tailEnd type="none" w="sm" len="sm"/>
            </a:ln>
          </p:spPr>
        </p:cxnSp>
        <p:cxnSp>
          <p:nvCxnSpPr>
            <p:cNvPr id="507" name="Google Shape;507;p67"/>
            <p:cNvCxnSpPr/>
            <p:nvPr/>
          </p:nvCxnSpPr>
          <p:spPr>
            <a:xfrm>
              <a:off x="376237" y="4056062"/>
              <a:ext cx="433500" cy="252300"/>
            </a:xfrm>
            <a:prstGeom prst="straightConnector1">
              <a:avLst/>
            </a:prstGeom>
            <a:noFill/>
            <a:ln w="12700" cap="flat" cmpd="sng">
              <a:solidFill>
                <a:srgbClr val="000000"/>
              </a:solidFill>
              <a:prstDash val="solid"/>
              <a:miter lim="800000"/>
              <a:headEnd type="none" w="sm" len="sm"/>
              <a:tailEnd type="none" w="sm" len="sm"/>
            </a:ln>
          </p:spPr>
        </p:cxnSp>
        <p:cxnSp>
          <p:nvCxnSpPr>
            <p:cNvPr id="508" name="Google Shape;508;p67"/>
            <p:cNvCxnSpPr/>
            <p:nvPr/>
          </p:nvCxnSpPr>
          <p:spPr>
            <a:xfrm rot="10800000" flipH="1">
              <a:off x="809625" y="4056174"/>
              <a:ext cx="441300" cy="252300"/>
            </a:xfrm>
            <a:prstGeom prst="straightConnector1">
              <a:avLst/>
            </a:prstGeom>
            <a:noFill/>
            <a:ln w="12700" cap="flat" cmpd="sng">
              <a:solidFill>
                <a:srgbClr val="000000"/>
              </a:solidFill>
              <a:prstDash val="solid"/>
              <a:miter lim="800000"/>
              <a:headEnd type="none" w="sm" len="sm"/>
              <a:tailEnd type="none" w="sm" len="sm"/>
            </a:ln>
          </p:spPr>
        </p:cxnSp>
        <p:cxnSp>
          <p:nvCxnSpPr>
            <p:cNvPr id="509" name="Google Shape;509;p67"/>
            <p:cNvCxnSpPr/>
            <p:nvPr/>
          </p:nvCxnSpPr>
          <p:spPr>
            <a:xfrm rot="10800000" flipH="1">
              <a:off x="1250950" y="3551162"/>
              <a:ext cx="1500" cy="504900"/>
            </a:xfrm>
            <a:prstGeom prst="straightConnector1">
              <a:avLst/>
            </a:prstGeom>
            <a:noFill/>
            <a:ln w="12700" cap="flat" cmpd="sng">
              <a:solidFill>
                <a:srgbClr val="000000"/>
              </a:solidFill>
              <a:prstDash val="solid"/>
              <a:miter lim="800000"/>
              <a:headEnd type="none" w="sm" len="sm"/>
              <a:tailEnd type="none" w="sm" len="sm"/>
            </a:ln>
          </p:spPr>
        </p:cxnSp>
        <p:cxnSp>
          <p:nvCxnSpPr>
            <p:cNvPr id="510" name="Google Shape;510;p67"/>
            <p:cNvCxnSpPr/>
            <p:nvPr/>
          </p:nvCxnSpPr>
          <p:spPr>
            <a:xfrm rot="10800000">
              <a:off x="809650" y="3298937"/>
              <a:ext cx="441300" cy="252300"/>
            </a:xfrm>
            <a:prstGeom prst="straightConnector1">
              <a:avLst/>
            </a:prstGeom>
            <a:noFill/>
            <a:ln w="12700" cap="flat" cmpd="sng">
              <a:solidFill>
                <a:srgbClr val="000000"/>
              </a:solidFill>
              <a:prstDash val="solid"/>
              <a:miter lim="800000"/>
              <a:headEnd type="none" w="sm" len="sm"/>
              <a:tailEnd type="none" w="sm" len="sm"/>
            </a:ln>
          </p:spPr>
        </p:cxnSp>
        <p:cxnSp>
          <p:nvCxnSpPr>
            <p:cNvPr id="511" name="Google Shape;511;p67"/>
            <p:cNvCxnSpPr/>
            <p:nvPr/>
          </p:nvCxnSpPr>
          <p:spPr>
            <a:xfrm>
              <a:off x="1465262" y="3860800"/>
              <a:ext cx="576300" cy="1500"/>
            </a:xfrm>
            <a:prstGeom prst="straightConnector1">
              <a:avLst/>
            </a:prstGeom>
            <a:noFill/>
            <a:ln w="12700" cap="flat" cmpd="sng">
              <a:solidFill>
                <a:srgbClr val="000000"/>
              </a:solidFill>
              <a:prstDash val="solid"/>
              <a:miter lim="800000"/>
              <a:headEnd type="none" w="sm" len="sm"/>
              <a:tailEnd type="none" w="sm" len="sm"/>
            </a:ln>
          </p:spPr>
        </p:cxnSp>
        <p:sp>
          <p:nvSpPr>
            <p:cNvPr id="512" name="Google Shape;512;p67"/>
            <p:cNvSpPr/>
            <p:nvPr/>
          </p:nvSpPr>
          <p:spPr>
            <a:xfrm>
              <a:off x="2041525" y="3830637"/>
              <a:ext cx="134937" cy="60325"/>
            </a:xfrm>
            <a:custGeom>
              <a:avLst/>
              <a:gdLst/>
              <a:ahLst/>
              <a:cxnLst/>
              <a:rect l="l" t="t" r="r" b="b"/>
              <a:pathLst>
                <a:path w="85" h="38" extrusionOk="0">
                  <a:moveTo>
                    <a:pt x="0" y="19"/>
                  </a:moveTo>
                  <a:lnTo>
                    <a:pt x="26" y="19"/>
                  </a:lnTo>
                  <a:lnTo>
                    <a:pt x="0" y="0"/>
                  </a:lnTo>
                  <a:lnTo>
                    <a:pt x="85" y="19"/>
                  </a:lnTo>
                  <a:lnTo>
                    <a:pt x="0" y="38"/>
                  </a:lnTo>
                  <a:lnTo>
                    <a:pt x="26" y="19"/>
                  </a:lnTo>
                  <a:lnTo>
                    <a:pt x="0" y="19"/>
                  </a:lnTo>
                  <a:close/>
                </a:path>
              </a:pathLst>
            </a:custGeom>
            <a:solidFill>
              <a:srgbClr val="000000"/>
            </a:solidFill>
            <a:ln w="1270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Times New Roman"/>
                <a:ea typeface="Times New Roman"/>
                <a:cs typeface="Times New Roman"/>
                <a:sym typeface="Times New Roman"/>
              </a:endParaRPr>
            </a:p>
          </p:txBody>
        </p:sp>
        <p:cxnSp>
          <p:nvCxnSpPr>
            <p:cNvPr id="513" name="Google Shape;513;p67"/>
            <p:cNvCxnSpPr/>
            <p:nvPr/>
          </p:nvCxnSpPr>
          <p:spPr>
            <a:xfrm>
              <a:off x="2408237" y="3592512"/>
              <a:ext cx="1500" cy="504900"/>
            </a:xfrm>
            <a:prstGeom prst="straightConnector1">
              <a:avLst/>
            </a:prstGeom>
            <a:noFill/>
            <a:ln w="12700" cap="flat" cmpd="sng">
              <a:solidFill>
                <a:srgbClr val="000000"/>
              </a:solidFill>
              <a:prstDash val="solid"/>
              <a:miter lim="800000"/>
              <a:headEnd type="none" w="sm" len="sm"/>
              <a:tailEnd type="none" w="sm" len="sm"/>
            </a:ln>
          </p:spPr>
        </p:cxnSp>
        <p:cxnSp>
          <p:nvCxnSpPr>
            <p:cNvPr id="514" name="Google Shape;514;p67"/>
            <p:cNvCxnSpPr/>
            <p:nvPr/>
          </p:nvCxnSpPr>
          <p:spPr>
            <a:xfrm rot="10800000" flipH="1">
              <a:off x="2408237" y="3340212"/>
              <a:ext cx="433500" cy="252300"/>
            </a:xfrm>
            <a:prstGeom prst="straightConnector1">
              <a:avLst/>
            </a:prstGeom>
            <a:noFill/>
            <a:ln w="12700" cap="flat" cmpd="sng">
              <a:solidFill>
                <a:srgbClr val="000000"/>
              </a:solidFill>
              <a:prstDash val="solid"/>
              <a:miter lim="800000"/>
              <a:headEnd type="none" w="sm" len="sm"/>
              <a:tailEnd type="none" w="sm" len="sm"/>
            </a:ln>
          </p:spPr>
        </p:cxnSp>
        <p:cxnSp>
          <p:nvCxnSpPr>
            <p:cNvPr id="515" name="Google Shape;515;p67"/>
            <p:cNvCxnSpPr/>
            <p:nvPr/>
          </p:nvCxnSpPr>
          <p:spPr>
            <a:xfrm>
              <a:off x="2408237" y="4097337"/>
              <a:ext cx="433500" cy="252300"/>
            </a:xfrm>
            <a:prstGeom prst="straightConnector1">
              <a:avLst/>
            </a:prstGeom>
            <a:noFill/>
            <a:ln w="12700" cap="flat" cmpd="sng">
              <a:solidFill>
                <a:srgbClr val="000000"/>
              </a:solidFill>
              <a:prstDash val="solid"/>
              <a:miter lim="800000"/>
              <a:headEnd type="none" w="sm" len="sm"/>
              <a:tailEnd type="none" w="sm" len="sm"/>
            </a:ln>
          </p:spPr>
        </p:cxnSp>
        <p:cxnSp>
          <p:nvCxnSpPr>
            <p:cNvPr id="516" name="Google Shape;516;p67"/>
            <p:cNvCxnSpPr/>
            <p:nvPr/>
          </p:nvCxnSpPr>
          <p:spPr>
            <a:xfrm rot="10800000" flipH="1">
              <a:off x="2841625" y="4097449"/>
              <a:ext cx="441300" cy="252300"/>
            </a:xfrm>
            <a:prstGeom prst="straightConnector1">
              <a:avLst/>
            </a:prstGeom>
            <a:noFill/>
            <a:ln w="12700" cap="flat" cmpd="sng">
              <a:solidFill>
                <a:srgbClr val="000000"/>
              </a:solidFill>
              <a:prstDash val="solid"/>
              <a:miter lim="800000"/>
              <a:headEnd type="none" w="sm" len="sm"/>
              <a:tailEnd type="none" w="sm" len="sm"/>
            </a:ln>
          </p:spPr>
        </p:cxnSp>
        <p:cxnSp>
          <p:nvCxnSpPr>
            <p:cNvPr id="517" name="Google Shape;517;p67"/>
            <p:cNvCxnSpPr/>
            <p:nvPr/>
          </p:nvCxnSpPr>
          <p:spPr>
            <a:xfrm rot="10800000" flipH="1">
              <a:off x="3282950" y="3592437"/>
              <a:ext cx="1500" cy="504900"/>
            </a:xfrm>
            <a:prstGeom prst="straightConnector1">
              <a:avLst/>
            </a:prstGeom>
            <a:noFill/>
            <a:ln w="12700" cap="flat" cmpd="sng">
              <a:solidFill>
                <a:srgbClr val="000000"/>
              </a:solidFill>
              <a:prstDash val="solid"/>
              <a:miter lim="800000"/>
              <a:headEnd type="none" w="sm" len="sm"/>
              <a:tailEnd type="none" w="sm" len="sm"/>
            </a:ln>
          </p:spPr>
        </p:cxnSp>
        <p:cxnSp>
          <p:nvCxnSpPr>
            <p:cNvPr id="518" name="Google Shape;518;p67"/>
            <p:cNvCxnSpPr/>
            <p:nvPr/>
          </p:nvCxnSpPr>
          <p:spPr>
            <a:xfrm rot="10800000">
              <a:off x="2841650" y="3340212"/>
              <a:ext cx="441300" cy="252300"/>
            </a:xfrm>
            <a:prstGeom prst="straightConnector1">
              <a:avLst/>
            </a:prstGeom>
            <a:noFill/>
            <a:ln w="12700" cap="flat" cmpd="sng">
              <a:solidFill>
                <a:srgbClr val="000000"/>
              </a:solidFill>
              <a:prstDash val="solid"/>
              <a:miter lim="800000"/>
              <a:headEnd type="none" w="sm" len="sm"/>
              <a:tailEnd type="none" w="sm" len="sm"/>
            </a:ln>
          </p:spPr>
        </p:cxnSp>
        <p:sp>
          <p:nvSpPr>
            <p:cNvPr id="519" name="Google Shape;519;p67"/>
            <p:cNvSpPr txBox="1"/>
            <p:nvPr/>
          </p:nvSpPr>
          <p:spPr>
            <a:xfrm>
              <a:off x="3600450" y="3230562"/>
              <a:ext cx="244500" cy="297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700"/>
                <a:buFont typeface="Times New Roman"/>
                <a:buNone/>
              </a:pPr>
              <a:r>
                <a:rPr lang="ru" sz="1700" b="0" i="0" u="none" strike="noStrike" cap="none">
                  <a:solidFill>
                    <a:srgbClr val="000000"/>
                  </a:solidFill>
                  <a:latin typeface="Times New Roman"/>
                  <a:ea typeface="Times New Roman"/>
                  <a:cs typeface="Times New Roman"/>
                  <a:sym typeface="Times New Roman"/>
                </a:rPr>
                <a:t>O</a:t>
              </a:r>
              <a:endParaRPr sz="1400" b="0" i="0" u="none" strike="noStrike" cap="none">
                <a:solidFill>
                  <a:srgbClr val="000000"/>
                </a:solidFill>
                <a:latin typeface="Arial"/>
                <a:ea typeface="Arial"/>
                <a:cs typeface="Arial"/>
                <a:sym typeface="Arial"/>
              </a:endParaRPr>
            </a:p>
          </p:txBody>
        </p:sp>
        <p:sp>
          <p:nvSpPr>
            <p:cNvPr id="520" name="Google Shape;520;p67"/>
            <p:cNvSpPr txBox="1"/>
            <p:nvPr/>
          </p:nvSpPr>
          <p:spPr>
            <a:xfrm>
              <a:off x="3756025" y="3230562"/>
              <a:ext cx="244500" cy="297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700"/>
                <a:buFont typeface="Times New Roman"/>
                <a:buNone/>
              </a:pPr>
              <a:r>
                <a:rPr lang="ru" sz="1700" b="0" i="0" u="none" strike="noStrike" cap="none">
                  <a:solidFill>
                    <a:srgbClr val="000000"/>
                  </a:solidFill>
                  <a:latin typeface="Times New Roman"/>
                  <a:ea typeface="Times New Roman"/>
                  <a:cs typeface="Times New Roman"/>
                  <a:sym typeface="Times New Roman"/>
                </a:rPr>
                <a:t>H</a:t>
              </a:r>
              <a:endParaRPr sz="1400" b="0" i="0" u="none" strike="noStrike" cap="none">
                <a:solidFill>
                  <a:srgbClr val="000000"/>
                </a:solidFill>
                <a:latin typeface="Arial"/>
                <a:ea typeface="Arial"/>
                <a:cs typeface="Arial"/>
                <a:sym typeface="Arial"/>
              </a:endParaRPr>
            </a:p>
          </p:txBody>
        </p:sp>
        <p:cxnSp>
          <p:nvCxnSpPr>
            <p:cNvPr id="521" name="Google Shape;521;p67"/>
            <p:cNvCxnSpPr/>
            <p:nvPr/>
          </p:nvCxnSpPr>
          <p:spPr>
            <a:xfrm rot="10800000" flipH="1">
              <a:off x="3282950" y="3392412"/>
              <a:ext cx="341400" cy="200100"/>
            </a:xfrm>
            <a:prstGeom prst="straightConnector1">
              <a:avLst/>
            </a:prstGeom>
            <a:noFill/>
            <a:ln w="12700" cap="flat" cmpd="sng">
              <a:solidFill>
                <a:srgbClr val="000000"/>
              </a:solidFill>
              <a:prstDash val="solid"/>
              <a:miter lim="800000"/>
              <a:headEnd type="none" w="sm" len="sm"/>
              <a:tailEnd type="none" w="sm" len="sm"/>
            </a:ln>
          </p:spPr>
        </p:cxnSp>
        <p:cxnSp>
          <p:nvCxnSpPr>
            <p:cNvPr id="522" name="Google Shape;522;p67"/>
            <p:cNvCxnSpPr/>
            <p:nvPr/>
          </p:nvCxnSpPr>
          <p:spPr>
            <a:xfrm>
              <a:off x="3646487" y="3846512"/>
              <a:ext cx="576300" cy="1500"/>
            </a:xfrm>
            <a:prstGeom prst="straightConnector1">
              <a:avLst/>
            </a:prstGeom>
            <a:noFill/>
            <a:ln w="12700" cap="flat" cmpd="sng">
              <a:solidFill>
                <a:srgbClr val="000000"/>
              </a:solidFill>
              <a:prstDash val="solid"/>
              <a:miter lim="800000"/>
              <a:headEnd type="none" w="sm" len="sm"/>
              <a:tailEnd type="none" w="sm" len="sm"/>
            </a:ln>
          </p:spPr>
        </p:cxnSp>
        <p:sp>
          <p:nvSpPr>
            <p:cNvPr id="523" name="Google Shape;523;p67"/>
            <p:cNvSpPr/>
            <p:nvPr/>
          </p:nvSpPr>
          <p:spPr>
            <a:xfrm>
              <a:off x="4222750" y="3816350"/>
              <a:ext cx="134937" cy="60325"/>
            </a:xfrm>
            <a:custGeom>
              <a:avLst/>
              <a:gdLst/>
              <a:ahLst/>
              <a:cxnLst/>
              <a:rect l="l" t="t" r="r" b="b"/>
              <a:pathLst>
                <a:path w="85" h="38" extrusionOk="0">
                  <a:moveTo>
                    <a:pt x="0" y="19"/>
                  </a:moveTo>
                  <a:lnTo>
                    <a:pt x="26" y="19"/>
                  </a:lnTo>
                  <a:lnTo>
                    <a:pt x="0" y="0"/>
                  </a:lnTo>
                  <a:lnTo>
                    <a:pt x="85" y="19"/>
                  </a:lnTo>
                  <a:lnTo>
                    <a:pt x="0" y="38"/>
                  </a:lnTo>
                  <a:lnTo>
                    <a:pt x="26" y="19"/>
                  </a:lnTo>
                  <a:lnTo>
                    <a:pt x="0" y="19"/>
                  </a:lnTo>
                  <a:close/>
                </a:path>
              </a:pathLst>
            </a:custGeom>
            <a:solidFill>
              <a:srgbClr val="000000"/>
            </a:solidFill>
            <a:ln w="1270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Times New Roman"/>
                <a:ea typeface="Times New Roman"/>
                <a:cs typeface="Times New Roman"/>
                <a:sym typeface="Times New Roman"/>
              </a:endParaRPr>
            </a:p>
          </p:txBody>
        </p:sp>
        <p:cxnSp>
          <p:nvCxnSpPr>
            <p:cNvPr id="524" name="Google Shape;524;p67"/>
            <p:cNvCxnSpPr/>
            <p:nvPr/>
          </p:nvCxnSpPr>
          <p:spPr>
            <a:xfrm>
              <a:off x="4506912" y="3632200"/>
              <a:ext cx="1500" cy="504900"/>
            </a:xfrm>
            <a:prstGeom prst="straightConnector1">
              <a:avLst/>
            </a:prstGeom>
            <a:noFill/>
            <a:ln w="12700" cap="flat" cmpd="sng">
              <a:solidFill>
                <a:srgbClr val="000000"/>
              </a:solidFill>
              <a:prstDash val="solid"/>
              <a:miter lim="800000"/>
              <a:headEnd type="none" w="sm" len="sm"/>
              <a:tailEnd type="none" w="sm" len="sm"/>
            </a:ln>
          </p:spPr>
        </p:cxnSp>
        <p:sp>
          <p:nvSpPr>
            <p:cNvPr id="525" name="Google Shape;525;p67"/>
            <p:cNvSpPr txBox="1"/>
            <p:nvPr/>
          </p:nvSpPr>
          <p:spPr>
            <a:xfrm>
              <a:off x="5267325" y="3524250"/>
              <a:ext cx="231900" cy="297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700"/>
                <a:buFont typeface="Times New Roman"/>
                <a:buNone/>
              </a:pPr>
              <a:r>
                <a:rPr lang="ru" sz="1700" b="0" i="0" u="none" strike="noStrike" cap="none">
                  <a:solidFill>
                    <a:srgbClr val="000000"/>
                  </a:solidFill>
                  <a:latin typeface="Times New Roman"/>
                  <a:ea typeface="Times New Roman"/>
                  <a:cs typeface="Times New Roman"/>
                  <a:sym typeface="Times New Roman"/>
                </a:rPr>
                <a:t>C</a:t>
              </a:r>
              <a:endParaRPr sz="1400" b="0" i="0" u="none" strike="noStrike" cap="none">
                <a:solidFill>
                  <a:srgbClr val="000000"/>
                </a:solidFill>
                <a:latin typeface="Arial"/>
                <a:ea typeface="Arial"/>
                <a:cs typeface="Arial"/>
                <a:sym typeface="Arial"/>
              </a:endParaRPr>
            </a:p>
          </p:txBody>
        </p:sp>
        <p:cxnSp>
          <p:nvCxnSpPr>
            <p:cNvPr id="526" name="Google Shape;526;p67"/>
            <p:cNvCxnSpPr/>
            <p:nvPr/>
          </p:nvCxnSpPr>
          <p:spPr>
            <a:xfrm rot="10800000" flipH="1">
              <a:off x="4506912" y="3378100"/>
              <a:ext cx="435000" cy="254100"/>
            </a:xfrm>
            <a:prstGeom prst="straightConnector1">
              <a:avLst/>
            </a:prstGeom>
            <a:noFill/>
            <a:ln w="12700" cap="flat" cmpd="sng">
              <a:solidFill>
                <a:srgbClr val="000000"/>
              </a:solidFill>
              <a:prstDash val="solid"/>
              <a:miter lim="800000"/>
              <a:headEnd type="none" w="sm" len="sm"/>
              <a:tailEnd type="none" w="sm" len="sm"/>
            </a:ln>
          </p:spPr>
        </p:cxnSp>
        <p:cxnSp>
          <p:nvCxnSpPr>
            <p:cNvPr id="527" name="Google Shape;527;p67"/>
            <p:cNvCxnSpPr/>
            <p:nvPr/>
          </p:nvCxnSpPr>
          <p:spPr>
            <a:xfrm>
              <a:off x="4506912" y="4137025"/>
              <a:ext cx="435000" cy="250800"/>
            </a:xfrm>
            <a:prstGeom prst="straightConnector1">
              <a:avLst/>
            </a:prstGeom>
            <a:noFill/>
            <a:ln w="12700" cap="flat" cmpd="sng">
              <a:solidFill>
                <a:srgbClr val="000000"/>
              </a:solidFill>
              <a:prstDash val="solid"/>
              <a:miter lim="800000"/>
              <a:headEnd type="none" w="sm" len="sm"/>
              <a:tailEnd type="none" w="sm" len="sm"/>
            </a:ln>
          </p:spPr>
        </p:cxnSp>
        <p:cxnSp>
          <p:nvCxnSpPr>
            <p:cNvPr id="528" name="Google Shape;528;p67"/>
            <p:cNvCxnSpPr/>
            <p:nvPr/>
          </p:nvCxnSpPr>
          <p:spPr>
            <a:xfrm rot="10800000" flipH="1">
              <a:off x="4941887" y="4137050"/>
              <a:ext cx="441300" cy="250800"/>
            </a:xfrm>
            <a:prstGeom prst="straightConnector1">
              <a:avLst/>
            </a:prstGeom>
            <a:noFill/>
            <a:ln w="12700" cap="flat" cmpd="sng">
              <a:solidFill>
                <a:srgbClr val="000000"/>
              </a:solidFill>
              <a:prstDash val="solid"/>
              <a:miter lim="800000"/>
              <a:headEnd type="none" w="sm" len="sm"/>
              <a:tailEnd type="none" w="sm" len="sm"/>
            </a:ln>
          </p:spPr>
        </p:cxnSp>
        <p:cxnSp>
          <p:nvCxnSpPr>
            <p:cNvPr id="529" name="Google Shape;529;p67"/>
            <p:cNvCxnSpPr/>
            <p:nvPr/>
          </p:nvCxnSpPr>
          <p:spPr>
            <a:xfrm rot="10800000" flipH="1">
              <a:off x="5383212" y="3732324"/>
              <a:ext cx="1500" cy="404700"/>
            </a:xfrm>
            <a:prstGeom prst="straightConnector1">
              <a:avLst/>
            </a:prstGeom>
            <a:noFill/>
            <a:ln w="12700" cap="flat" cmpd="sng">
              <a:solidFill>
                <a:srgbClr val="000000"/>
              </a:solidFill>
              <a:prstDash val="solid"/>
              <a:miter lim="800000"/>
              <a:headEnd type="none" w="sm" len="sm"/>
              <a:tailEnd type="none" w="sm" len="sm"/>
            </a:ln>
          </p:spPr>
        </p:cxnSp>
        <p:cxnSp>
          <p:nvCxnSpPr>
            <p:cNvPr id="530" name="Google Shape;530;p67"/>
            <p:cNvCxnSpPr/>
            <p:nvPr/>
          </p:nvCxnSpPr>
          <p:spPr>
            <a:xfrm rot="10800000">
              <a:off x="4942024" y="3378125"/>
              <a:ext cx="350700" cy="200100"/>
            </a:xfrm>
            <a:prstGeom prst="straightConnector1">
              <a:avLst/>
            </a:prstGeom>
            <a:noFill/>
            <a:ln w="12700" cap="flat" cmpd="sng">
              <a:solidFill>
                <a:srgbClr val="000000"/>
              </a:solidFill>
              <a:prstDash val="solid"/>
              <a:miter lim="800000"/>
              <a:headEnd type="none" w="sm" len="sm"/>
              <a:tailEnd type="none" w="sm" len="sm"/>
            </a:ln>
          </p:spPr>
        </p:cxnSp>
        <p:sp>
          <p:nvSpPr>
            <p:cNvPr id="531" name="Google Shape;531;p67"/>
            <p:cNvSpPr txBox="1"/>
            <p:nvPr/>
          </p:nvSpPr>
          <p:spPr>
            <a:xfrm>
              <a:off x="5700712" y="3270250"/>
              <a:ext cx="244500" cy="297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700"/>
                <a:buFont typeface="Times New Roman"/>
                <a:buNone/>
              </a:pPr>
              <a:r>
                <a:rPr lang="ru" sz="1700" b="0" i="0" u="none" strike="noStrike" cap="none">
                  <a:solidFill>
                    <a:srgbClr val="000000"/>
                  </a:solidFill>
                  <a:latin typeface="Times New Roman"/>
                  <a:ea typeface="Times New Roman"/>
                  <a:cs typeface="Times New Roman"/>
                  <a:sym typeface="Times New Roman"/>
                </a:rPr>
                <a:t>O</a:t>
              </a:r>
              <a:endParaRPr sz="1400" b="0" i="0" u="none" strike="noStrike" cap="none">
                <a:solidFill>
                  <a:srgbClr val="000000"/>
                </a:solidFill>
                <a:latin typeface="Arial"/>
                <a:ea typeface="Arial"/>
                <a:cs typeface="Arial"/>
                <a:sym typeface="Arial"/>
              </a:endParaRPr>
            </a:p>
          </p:txBody>
        </p:sp>
        <p:cxnSp>
          <p:nvCxnSpPr>
            <p:cNvPr id="532" name="Google Shape;532;p67"/>
            <p:cNvCxnSpPr/>
            <p:nvPr/>
          </p:nvCxnSpPr>
          <p:spPr>
            <a:xfrm rot="10800000" flipH="1">
              <a:off x="5491162" y="3454387"/>
              <a:ext cx="246000" cy="141300"/>
            </a:xfrm>
            <a:prstGeom prst="straightConnector1">
              <a:avLst/>
            </a:prstGeom>
            <a:noFill/>
            <a:ln w="12700" cap="flat" cmpd="sng">
              <a:solidFill>
                <a:srgbClr val="000000"/>
              </a:solidFill>
              <a:prstDash val="solid"/>
              <a:miter lim="800000"/>
              <a:headEnd type="none" w="sm" len="sm"/>
              <a:tailEnd type="none" w="sm" len="sm"/>
            </a:ln>
          </p:spPr>
        </p:cxnSp>
        <p:cxnSp>
          <p:nvCxnSpPr>
            <p:cNvPr id="533" name="Google Shape;533;p67"/>
            <p:cNvCxnSpPr/>
            <p:nvPr/>
          </p:nvCxnSpPr>
          <p:spPr>
            <a:xfrm rot="10800000" flipH="1">
              <a:off x="5465762" y="3411524"/>
              <a:ext cx="246000" cy="141300"/>
            </a:xfrm>
            <a:prstGeom prst="straightConnector1">
              <a:avLst/>
            </a:prstGeom>
            <a:noFill/>
            <a:ln w="12700" cap="flat" cmpd="sng">
              <a:solidFill>
                <a:srgbClr val="000000"/>
              </a:solidFill>
              <a:prstDash val="solid"/>
              <a:miter lim="800000"/>
              <a:headEnd type="none" w="sm" len="sm"/>
              <a:tailEnd type="none" w="sm" len="sm"/>
            </a:ln>
          </p:spPr>
        </p:cxnSp>
        <p:cxnSp>
          <p:nvCxnSpPr>
            <p:cNvPr id="534" name="Google Shape;534;p67"/>
            <p:cNvCxnSpPr/>
            <p:nvPr/>
          </p:nvCxnSpPr>
          <p:spPr>
            <a:xfrm>
              <a:off x="5783262" y="3873500"/>
              <a:ext cx="576300" cy="1500"/>
            </a:xfrm>
            <a:prstGeom prst="straightConnector1">
              <a:avLst/>
            </a:prstGeom>
            <a:noFill/>
            <a:ln w="12700" cap="flat" cmpd="sng">
              <a:solidFill>
                <a:srgbClr val="000000"/>
              </a:solidFill>
              <a:prstDash val="solid"/>
              <a:miter lim="800000"/>
              <a:headEnd type="none" w="sm" len="sm"/>
              <a:tailEnd type="none" w="sm" len="sm"/>
            </a:ln>
          </p:spPr>
        </p:cxnSp>
        <p:sp>
          <p:nvSpPr>
            <p:cNvPr id="535" name="Google Shape;535;p67"/>
            <p:cNvSpPr/>
            <p:nvPr/>
          </p:nvSpPr>
          <p:spPr>
            <a:xfrm>
              <a:off x="6359525" y="3841750"/>
              <a:ext cx="134937" cy="61912"/>
            </a:xfrm>
            <a:custGeom>
              <a:avLst/>
              <a:gdLst/>
              <a:ahLst/>
              <a:cxnLst/>
              <a:rect l="l" t="t" r="r" b="b"/>
              <a:pathLst>
                <a:path w="85" h="39" extrusionOk="0">
                  <a:moveTo>
                    <a:pt x="0" y="20"/>
                  </a:moveTo>
                  <a:lnTo>
                    <a:pt x="26" y="20"/>
                  </a:lnTo>
                  <a:lnTo>
                    <a:pt x="0" y="0"/>
                  </a:lnTo>
                  <a:lnTo>
                    <a:pt x="85" y="20"/>
                  </a:lnTo>
                  <a:lnTo>
                    <a:pt x="0" y="39"/>
                  </a:lnTo>
                  <a:lnTo>
                    <a:pt x="26" y="20"/>
                  </a:lnTo>
                  <a:lnTo>
                    <a:pt x="0" y="20"/>
                  </a:lnTo>
                  <a:close/>
                </a:path>
              </a:pathLst>
            </a:custGeom>
            <a:solidFill>
              <a:srgbClr val="000000"/>
            </a:solidFill>
            <a:ln w="1270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Times New Roman"/>
                <a:ea typeface="Times New Roman"/>
                <a:cs typeface="Times New Roman"/>
                <a:sym typeface="Times New Roman"/>
              </a:endParaRPr>
            </a:p>
          </p:txBody>
        </p:sp>
        <p:sp>
          <p:nvSpPr>
            <p:cNvPr id="536" name="Google Shape;536;p67"/>
            <p:cNvSpPr txBox="1"/>
            <p:nvPr/>
          </p:nvSpPr>
          <p:spPr>
            <a:xfrm>
              <a:off x="7586662" y="3762375"/>
              <a:ext cx="158700" cy="297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700"/>
                <a:buFont typeface="Times New Roman"/>
                <a:buNone/>
              </a:pPr>
              <a:r>
                <a:rPr lang="ru" sz="1700" b="0" i="0" u="none" strike="noStrike" cap="none">
                  <a:solidFill>
                    <a:srgbClr val="000000"/>
                  </a:solidFill>
                  <a:latin typeface="Times New Roman"/>
                  <a:ea typeface="Times New Roman"/>
                  <a:cs typeface="Times New Roman"/>
                  <a:sym typeface="Times New Roman"/>
                </a:rPr>
                <a:t>(</a:t>
              </a:r>
              <a:endParaRPr sz="1400" b="0" i="0" u="none" strike="noStrike" cap="none">
                <a:solidFill>
                  <a:srgbClr val="000000"/>
                </a:solidFill>
                <a:latin typeface="Arial"/>
                <a:ea typeface="Arial"/>
                <a:cs typeface="Arial"/>
                <a:sym typeface="Arial"/>
              </a:endParaRPr>
            </a:p>
          </p:txBody>
        </p:sp>
        <p:sp>
          <p:nvSpPr>
            <p:cNvPr id="537" name="Google Shape;537;p67"/>
            <p:cNvSpPr txBox="1"/>
            <p:nvPr/>
          </p:nvSpPr>
          <p:spPr>
            <a:xfrm>
              <a:off x="7658100" y="3762375"/>
              <a:ext cx="231900" cy="297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700"/>
                <a:buFont typeface="Times New Roman"/>
                <a:buNone/>
              </a:pPr>
              <a:r>
                <a:rPr lang="ru" sz="1700" b="0" i="0" u="none" strike="noStrike" cap="none">
                  <a:solidFill>
                    <a:srgbClr val="000000"/>
                  </a:solidFill>
                  <a:latin typeface="Times New Roman"/>
                  <a:ea typeface="Times New Roman"/>
                  <a:cs typeface="Times New Roman"/>
                  <a:sym typeface="Times New Roman"/>
                </a:rPr>
                <a:t>C</a:t>
              </a:r>
              <a:endParaRPr sz="1400" b="0" i="0" u="none" strike="noStrike" cap="none">
                <a:solidFill>
                  <a:srgbClr val="000000"/>
                </a:solidFill>
                <a:latin typeface="Arial"/>
                <a:ea typeface="Arial"/>
                <a:cs typeface="Arial"/>
                <a:sym typeface="Arial"/>
              </a:endParaRPr>
            </a:p>
          </p:txBody>
        </p:sp>
        <p:sp>
          <p:nvSpPr>
            <p:cNvPr id="538" name="Google Shape;538;p67"/>
            <p:cNvSpPr txBox="1"/>
            <p:nvPr/>
          </p:nvSpPr>
          <p:spPr>
            <a:xfrm>
              <a:off x="7800975" y="3762375"/>
              <a:ext cx="244500" cy="297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700"/>
                <a:buFont typeface="Times New Roman"/>
                <a:buNone/>
              </a:pPr>
              <a:r>
                <a:rPr lang="ru" sz="1700" b="0" i="0" u="none" strike="noStrike" cap="none">
                  <a:solidFill>
                    <a:srgbClr val="000000"/>
                  </a:solidFill>
                  <a:latin typeface="Times New Roman"/>
                  <a:ea typeface="Times New Roman"/>
                  <a:cs typeface="Times New Roman"/>
                  <a:sym typeface="Times New Roman"/>
                </a:rPr>
                <a:t>H</a:t>
              </a:r>
              <a:endParaRPr sz="1400" b="0" i="0" u="none" strike="noStrike" cap="none">
                <a:solidFill>
                  <a:srgbClr val="000000"/>
                </a:solidFill>
                <a:latin typeface="Arial"/>
                <a:ea typeface="Arial"/>
                <a:cs typeface="Arial"/>
                <a:sym typeface="Arial"/>
              </a:endParaRPr>
            </a:p>
          </p:txBody>
        </p:sp>
        <p:sp>
          <p:nvSpPr>
            <p:cNvPr id="539" name="Google Shape;539;p67"/>
            <p:cNvSpPr txBox="1"/>
            <p:nvPr/>
          </p:nvSpPr>
          <p:spPr>
            <a:xfrm>
              <a:off x="7970837" y="3897312"/>
              <a:ext cx="136500" cy="211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Times New Roman"/>
                <a:buNone/>
              </a:pPr>
              <a:r>
                <a:rPr lang="ru" sz="1100" b="0" i="0" u="none" strike="noStrike" cap="none">
                  <a:solidFill>
                    <a:srgbClr val="000000"/>
                  </a:solidFill>
                  <a:latin typeface="Times New Roman"/>
                  <a:ea typeface="Times New Roman"/>
                  <a:cs typeface="Times New Roman"/>
                  <a:sym typeface="Times New Roman"/>
                </a:rPr>
                <a:t>2</a:t>
              </a:r>
              <a:endParaRPr sz="1400" b="0" i="0" u="none" strike="noStrike" cap="none">
                <a:solidFill>
                  <a:srgbClr val="000000"/>
                </a:solidFill>
                <a:latin typeface="Arial"/>
                <a:ea typeface="Arial"/>
                <a:cs typeface="Arial"/>
                <a:sym typeface="Arial"/>
              </a:endParaRPr>
            </a:p>
          </p:txBody>
        </p:sp>
        <p:sp>
          <p:nvSpPr>
            <p:cNvPr id="540" name="Google Shape;540;p67"/>
            <p:cNvSpPr txBox="1"/>
            <p:nvPr/>
          </p:nvSpPr>
          <p:spPr>
            <a:xfrm>
              <a:off x="8031162" y="3762375"/>
              <a:ext cx="158700" cy="297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700"/>
                <a:buFont typeface="Times New Roman"/>
                <a:buNone/>
              </a:pPr>
              <a:r>
                <a:rPr lang="ru" sz="1700" b="0" i="0" u="none" strike="noStrike" cap="none">
                  <a:solidFill>
                    <a:srgbClr val="000000"/>
                  </a:solidFill>
                  <a:latin typeface="Times New Roman"/>
                  <a:ea typeface="Times New Roman"/>
                  <a:cs typeface="Times New Roman"/>
                  <a:sym typeface="Times New Roman"/>
                </a:rPr>
                <a:t>)</a:t>
              </a:r>
              <a:endParaRPr sz="1400" b="0" i="0" u="none" strike="noStrike" cap="none">
                <a:solidFill>
                  <a:srgbClr val="000000"/>
                </a:solidFill>
                <a:latin typeface="Arial"/>
                <a:ea typeface="Arial"/>
                <a:cs typeface="Arial"/>
                <a:sym typeface="Arial"/>
              </a:endParaRPr>
            </a:p>
          </p:txBody>
        </p:sp>
        <p:sp>
          <p:nvSpPr>
            <p:cNvPr id="541" name="Google Shape;541;p67"/>
            <p:cNvSpPr txBox="1"/>
            <p:nvPr/>
          </p:nvSpPr>
          <p:spPr>
            <a:xfrm>
              <a:off x="8115300" y="3897312"/>
              <a:ext cx="136500" cy="211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Times New Roman"/>
                <a:buNone/>
              </a:pPr>
              <a:r>
                <a:rPr lang="ru" sz="1100" b="0" i="0" u="none" strike="noStrike" cap="none">
                  <a:solidFill>
                    <a:srgbClr val="000000"/>
                  </a:solidFill>
                  <a:latin typeface="Times New Roman"/>
                  <a:ea typeface="Times New Roman"/>
                  <a:cs typeface="Times New Roman"/>
                  <a:sym typeface="Times New Roman"/>
                </a:rPr>
                <a:t>4</a:t>
              </a:r>
              <a:endParaRPr sz="1400" b="0" i="0" u="none" strike="noStrike" cap="none">
                <a:solidFill>
                  <a:srgbClr val="000000"/>
                </a:solidFill>
                <a:latin typeface="Arial"/>
                <a:ea typeface="Arial"/>
                <a:cs typeface="Arial"/>
                <a:sym typeface="Arial"/>
              </a:endParaRPr>
            </a:p>
          </p:txBody>
        </p:sp>
        <p:cxnSp>
          <p:nvCxnSpPr>
            <p:cNvPr id="542" name="Google Shape;542;p67"/>
            <p:cNvCxnSpPr/>
            <p:nvPr/>
          </p:nvCxnSpPr>
          <p:spPr>
            <a:xfrm>
              <a:off x="8167687" y="3873500"/>
              <a:ext cx="306300" cy="1500"/>
            </a:xfrm>
            <a:prstGeom prst="straightConnector1">
              <a:avLst/>
            </a:prstGeom>
            <a:noFill/>
            <a:ln w="12700" cap="flat" cmpd="sng">
              <a:solidFill>
                <a:srgbClr val="000000"/>
              </a:solidFill>
              <a:prstDash val="solid"/>
              <a:miter lim="800000"/>
              <a:headEnd type="none" w="sm" len="sm"/>
              <a:tailEnd type="none" w="sm" len="sm"/>
            </a:ln>
          </p:spPr>
        </p:cxnSp>
        <p:cxnSp>
          <p:nvCxnSpPr>
            <p:cNvPr id="543" name="Google Shape;543;p67"/>
            <p:cNvCxnSpPr/>
            <p:nvPr/>
          </p:nvCxnSpPr>
          <p:spPr>
            <a:xfrm flipH="1">
              <a:off x="7251587" y="3873500"/>
              <a:ext cx="357300" cy="1500"/>
            </a:xfrm>
            <a:prstGeom prst="straightConnector1">
              <a:avLst/>
            </a:prstGeom>
            <a:noFill/>
            <a:ln w="12700" cap="flat" cmpd="sng">
              <a:solidFill>
                <a:srgbClr val="000000"/>
              </a:solidFill>
              <a:prstDash val="solid"/>
              <a:miter lim="800000"/>
              <a:headEnd type="none" w="sm" len="sm"/>
              <a:tailEnd type="none" w="sm" len="sm"/>
            </a:ln>
          </p:spPr>
        </p:cxnSp>
        <p:sp>
          <p:nvSpPr>
            <p:cNvPr id="544" name="Google Shape;544;p67"/>
            <p:cNvSpPr txBox="1"/>
            <p:nvPr/>
          </p:nvSpPr>
          <p:spPr>
            <a:xfrm>
              <a:off x="6578600" y="3762375"/>
              <a:ext cx="244500" cy="297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700"/>
                <a:buFont typeface="Times New Roman"/>
                <a:buNone/>
              </a:pPr>
              <a:r>
                <a:rPr lang="ru" sz="1700" b="0" i="0" u="none" strike="noStrike" cap="none">
                  <a:solidFill>
                    <a:srgbClr val="000000"/>
                  </a:solidFill>
                  <a:latin typeface="Times New Roman"/>
                  <a:ea typeface="Times New Roman"/>
                  <a:cs typeface="Times New Roman"/>
                  <a:sym typeface="Times New Roman"/>
                </a:rPr>
                <a:t>H</a:t>
              </a:r>
              <a:endParaRPr sz="1400" b="0" i="0" u="none" strike="noStrike" cap="none">
                <a:solidFill>
                  <a:srgbClr val="000000"/>
                </a:solidFill>
                <a:latin typeface="Arial"/>
                <a:ea typeface="Arial"/>
                <a:cs typeface="Arial"/>
                <a:sym typeface="Arial"/>
              </a:endParaRPr>
            </a:p>
          </p:txBody>
        </p:sp>
        <p:sp>
          <p:nvSpPr>
            <p:cNvPr id="545" name="Google Shape;545;p67"/>
            <p:cNvSpPr txBox="1"/>
            <p:nvPr/>
          </p:nvSpPr>
          <p:spPr>
            <a:xfrm>
              <a:off x="6732587" y="3762375"/>
              <a:ext cx="244500" cy="297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700"/>
                <a:buFont typeface="Times New Roman"/>
                <a:buNone/>
              </a:pPr>
              <a:r>
                <a:rPr lang="ru" sz="1700" b="0" i="0" u="none" strike="noStrike" cap="none">
                  <a:solidFill>
                    <a:srgbClr val="000000"/>
                  </a:solidFill>
                  <a:latin typeface="Times New Roman"/>
                  <a:ea typeface="Times New Roman"/>
                  <a:cs typeface="Times New Roman"/>
                  <a:sym typeface="Times New Roman"/>
                </a:rPr>
                <a:t>O</a:t>
              </a:r>
              <a:endParaRPr sz="1400" b="0" i="0" u="none" strike="noStrike" cap="none">
                <a:solidFill>
                  <a:srgbClr val="000000"/>
                </a:solidFill>
                <a:latin typeface="Arial"/>
                <a:ea typeface="Arial"/>
                <a:cs typeface="Arial"/>
                <a:sym typeface="Arial"/>
              </a:endParaRPr>
            </a:p>
          </p:txBody>
        </p:sp>
        <p:sp>
          <p:nvSpPr>
            <p:cNvPr id="546" name="Google Shape;546;p67"/>
            <p:cNvSpPr txBox="1"/>
            <p:nvPr/>
          </p:nvSpPr>
          <p:spPr>
            <a:xfrm>
              <a:off x="6888162" y="3762375"/>
              <a:ext cx="244500" cy="297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700"/>
                <a:buFont typeface="Times New Roman"/>
                <a:buNone/>
              </a:pPr>
              <a:r>
                <a:rPr lang="ru" sz="1700" b="0" i="0" u="none" strike="noStrike" cap="none">
                  <a:solidFill>
                    <a:srgbClr val="000000"/>
                  </a:solidFill>
                  <a:latin typeface="Times New Roman"/>
                  <a:ea typeface="Times New Roman"/>
                  <a:cs typeface="Times New Roman"/>
                  <a:sym typeface="Times New Roman"/>
                </a:rPr>
                <a:t>O</a:t>
              </a:r>
              <a:endParaRPr sz="1400" b="0" i="0" u="none" strike="noStrike" cap="none">
                <a:solidFill>
                  <a:srgbClr val="000000"/>
                </a:solidFill>
                <a:latin typeface="Arial"/>
                <a:ea typeface="Arial"/>
                <a:cs typeface="Arial"/>
                <a:sym typeface="Arial"/>
              </a:endParaRPr>
            </a:p>
          </p:txBody>
        </p:sp>
        <p:sp>
          <p:nvSpPr>
            <p:cNvPr id="547" name="Google Shape;547;p67"/>
            <p:cNvSpPr txBox="1"/>
            <p:nvPr/>
          </p:nvSpPr>
          <p:spPr>
            <a:xfrm>
              <a:off x="7042150" y="3762375"/>
              <a:ext cx="231900" cy="297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700"/>
                <a:buFont typeface="Times New Roman"/>
                <a:buNone/>
              </a:pPr>
              <a:r>
                <a:rPr lang="ru" sz="1700" b="0" i="0" u="none" strike="noStrike" cap="none">
                  <a:solidFill>
                    <a:srgbClr val="000000"/>
                  </a:solidFill>
                  <a:latin typeface="Times New Roman"/>
                  <a:ea typeface="Times New Roman"/>
                  <a:cs typeface="Times New Roman"/>
                  <a:sym typeface="Times New Roman"/>
                </a:rPr>
                <a:t>C</a:t>
              </a:r>
              <a:endParaRPr sz="1400" b="0" i="0" u="none" strike="noStrike" cap="none">
                <a:solidFill>
                  <a:srgbClr val="000000"/>
                </a:solidFill>
                <a:latin typeface="Arial"/>
                <a:ea typeface="Arial"/>
                <a:cs typeface="Arial"/>
                <a:sym typeface="Arial"/>
              </a:endParaRPr>
            </a:p>
          </p:txBody>
        </p:sp>
        <p:sp>
          <p:nvSpPr>
            <p:cNvPr id="548" name="Google Shape;548;p67"/>
            <p:cNvSpPr txBox="1"/>
            <p:nvPr/>
          </p:nvSpPr>
          <p:spPr>
            <a:xfrm>
              <a:off x="8451850" y="3762375"/>
              <a:ext cx="231900" cy="297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700"/>
                <a:buFont typeface="Times New Roman"/>
                <a:buNone/>
              </a:pPr>
              <a:r>
                <a:rPr lang="ru" sz="1700" b="0" i="0" u="none" strike="noStrike" cap="none">
                  <a:solidFill>
                    <a:srgbClr val="000000"/>
                  </a:solidFill>
                  <a:latin typeface="Times New Roman"/>
                  <a:ea typeface="Times New Roman"/>
                  <a:cs typeface="Times New Roman"/>
                  <a:sym typeface="Times New Roman"/>
                </a:rPr>
                <a:t>C</a:t>
              </a:r>
              <a:endParaRPr sz="1400" b="0" i="0" u="none" strike="noStrike" cap="none">
                <a:solidFill>
                  <a:srgbClr val="000000"/>
                </a:solidFill>
                <a:latin typeface="Arial"/>
                <a:ea typeface="Arial"/>
                <a:cs typeface="Arial"/>
                <a:sym typeface="Arial"/>
              </a:endParaRPr>
            </a:p>
          </p:txBody>
        </p:sp>
        <p:sp>
          <p:nvSpPr>
            <p:cNvPr id="549" name="Google Shape;549;p67"/>
            <p:cNvSpPr txBox="1"/>
            <p:nvPr/>
          </p:nvSpPr>
          <p:spPr>
            <a:xfrm>
              <a:off x="8594725" y="3762375"/>
              <a:ext cx="244500" cy="297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700"/>
                <a:buFont typeface="Times New Roman"/>
                <a:buNone/>
              </a:pPr>
              <a:r>
                <a:rPr lang="ru" sz="1700" b="0" i="0" u="none" strike="noStrike" cap="none">
                  <a:solidFill>
                    <a:srgbClr val="000000"/>
                  </a:solidFill>
                  <a:latin typeface="Times New Roman"/>
                  <a:ea typeface="Times New Roman"/>
                  <a:cs typeface="Times New Roman"/>
                  <a:sym typeface="Times New Roman"/>
                </a:rPr>
                <a:t>O</a:t>
              </a:r>
              <a:endParaRPr sz="1400" b="0" i="0" u="none" strike="noStrike" cap="none">
                <a:solidFill>
                  <a:srgbClr val="000000"/>
                </a:solidFill>
                <a:latin typeface="Arial"/>
                <a:ea typeface="Arial"/>
                <a:cs typeface="Arial"/>
                <a:sym typeface="Arial"/>
              </a:endParaRPr>
            </a:p>
          </p:txBody>
        </p:sp>
        <p:sp>
          <p:nvSpPr>
            <p:cNvPr id="550" name="Google Shape;550;p67"/>
            <p:cNvSpPr txBox="1"/>
            <p:nvPr/>
          </p:nvSpPr>
          <p:spPr>
            <a:xfrm>
              <a:off x="8748712" y="3762375"/>
              <a:ext cx="244500" cy="297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700"/>
                <a:buFont typeface="Times New Roman"/>
                <a:buNone/>
              </a:pPr>
              <a:r>
                <a:rPr lang="ru" sz="1700" b="0" i="0" u="none" strike="noStrike" cap="none">
                  <a:solidFill>
                    <a:srgbClr val="000000"/>
                  </a:solidFill>
                  <a:latin typeface="Times New Roman"/>
                  <a:ea typeface="Times New Roman"/>
                  <a:cs typeface="Times New Roman"/>
                  <a:sym typeface="Times New Roman"/>
                </a:rPr>
                <a:t>O</a:t>
              </a:r>
              <a:endParaRPr sz="1400" b="0" i="0" u="none" strike="noStrike" cap="none">
                <a:solidFill>
                  <a:srgbClr val="000000"/>
                </a:solidFill>
                <a:latin typeface="Arial"/>
                <a:ea typeface="Arial"/>
                <a:cs typeface="Arial"/>
                <a:sym typeface="Arial"/>
              </a:endParaRPr>
            </a:p>
          </p:txBody>
        </p:sp>
        <p:sp>
          <p:nvSpPr>
            <p:cNvPr id="551" name="Google Shape;551;p67"/>
            <p:cNvSpPr txBox="1"/>
            <p:nvPr/>
          </p:nvSpPr>
          <p:spPr>
            <a:xfrm>
              <a:off x="8902700" y="3762375"/>
              <a:ext cx="244500" cy="297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700"/>
                <a:buFont typeface="Times New Roman"/>
                <a:buNone/>
              </a:pPr>
              <a:r>
                <a:rPr lang="ru" sz="1700" b="0" i="0" u="none" strike="noStrike" cap="none">
                  <a:solidFill>
                    <a:srgbClr val="000000"/>
                  </a:solidFill>
                  <a:latin typeface="Times New Roman"/>
                  <a:ea typeface="Times New Roman"/>
                  <a:cs typeface="Times New Roman"/>
                  <a:sym typeface="Times New Roman"/>
                </a:rPr>
                <a:t>H</a:t>
              </a:r>
              <a:endParaRPr sz="1400" b="0" i="0" u="none" strike="noStrike" cap="none">
                <a:solidFill>
                  <a:srgbClr val="000000"/>
                </a:solidFill>
                <a:latin typeface="Arial"/>
                <a:ea typeface="Arial"/>
                <a:cs typeface="Arial"/>
                <a:sym typeface="Arial"/>
              </a:endParaRPr>
            </a:p>
          </p:txBody>
        </p:sp>
        <p:sp>
          <p:nvSpPr>
            <p:cNvPr id="552" name="Google Shape;552;p67"/>
            <p:cNvSpPr txBox="1"/>
            <p:nvPr/>
          </p:nvSpPr>
          <p:spPr>
            <a:xfrm>
              <a:off x="1670050" y="3497262"/>
              <a:ext cx="347700" cy="306300"/>
            </a:xfrm>
            <a:prstGeom prst="rect">
              <a:avLst/>
            </a:prstGeom>
            <a:solidFill>
              <a:srgbClr val="FFFFFF"/>
            </a:solidFill>
            <a:ln w="9525" cap="flat" cmpd="sng">
              <a:solidFill>
                <a:srgbClr val="FFFFF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Times New Roman"/>
                <a:ea typeface="Times New Roman"/>
                <a:cs typeface="Times New Roman"/>
                <a:sym typeface="Times New Roman"/>
              </a:endParaRPr>
            </a:p>
          </p:txBody>
        </p:sp>
        <p:sp>
          <p:nvSpPr>
            <p:cNvPr id="553" name="Google Shape;553;p67"/>
            <p:cNvSpPr txBox="1"/>
            <p:nvPr/>
          </p:nvSpPr>
          <p:spPr>
            <a:xfrm>
              <a:off x="1682750" y="3511550"/>
              <a:ext cx="387300" cy="297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700"/>
                <a:buFont typeface="Times New Roman"/>
                <a:buNone/>
              </a:pPr>
              <a:r>
                <a:rPr lang="ru" sz="1700" b="0" i="0" u="none" strike="noStrike" cap="none">
                  <a:solidFill>
                    <a:srgbClr val="000000"/>
                  </a:solidFill>
                  <a:latin typeface="Times New Roman"/>
                  <a:ea typeface="Times New Roman"/>
                  <a:cs typeface="Times New Roman"/>
                  <a:sym typeface="Times New Roman"/>
                </a:rPr>
                <a:t>[O]</a:t>
              </a:r>
              <a:endParaRPr sz="1400" b="0" i="0" u="none" strike="noStrike" cap="none">
                <a:solidFill>
                  <a:srgbClr val="000000"/>
                </a:solidFill>
                <a:latin typeface="Arial"/>
                <a:ea typeface="Arial"/>
                <a:cs typeface="Arial"/>
                <a:sym typeface="Arial"/>
              </a:endParaRPr>
            </a:p>
          </p:txBody>
        </p:sp>
        <p:sp>
          <p:nvSpPr>
            <p:cNvPr id="554" name="Google Shape;554;p67"/>
            <p:cNvSpPr txBox="1"/>
            <p:nvPr/>
          </p:nvSpPr>
          <p:spPr>
            <a:xfrm>
              <a:off x="3846512" y="3500437"/>
              <a:ext cx="282600" cy="346200"/>
            </a:xfrm>
            <a:prstGeom prst="rect">
              <a:avLst/>
            </a:prstGeom>
            <a:solidFill>
              <a:srgbClr val="FFFFFF"/>
            </a:solidFill>
            <a:ln w="9525" cap="flat" cmpd="sng">
              <a:solidFill>
                <a:srgbClr val="FFFFF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Times New Roman"/>
                <a:ea typeface="Times New Roman"/>
                <a:cs typeface="Times New Roman"/>
                <a:sym typeface="Times New Roman"/>
              </a:endParaRPr>
            </a:p>
          </p:txBody>
        </p:sp>
        <p:sp>
          <p:nvSpPr>
            <p:cNvPr id="555" name="Google Shape;555;p67"/>
            <p:cNvSpPr txBox="1"/>
            <p:nvPr/>
          </p:nvSpPr>
          <p:spPr>
            <a:xfrm>
              <a:off x="3859212" y="3514725"/>
              <a:ext cx="244500" cy="297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700"/>
                <a:buFont typeface="Times New Roman"/>
                <a:buNone/>
              </a:pPr>
              <a:r>
                <a:rPr lang="ru" sz="1700" b="0" i="0" u="none" strike="noStrike" cap="none">
                  <a:solidFill>
                    <a:srgbClr val="000000"/>
                  </a:solidFill>
                  <a:latin typeface="Times New Roman"/>
                  <a:ea typeface="Times New Roman"/>
                  <a:cs typeface="Times New Roman"/>
                  <a:sym typeface="Times New Roman"/>
                </a:rPr>
                <a:t>O</a:t>
              </a:r>
              <a:endParaRPr sz="1400" b="0" i="0" u="none" strike="noStrike" cap="none">
                <a:solidFill>
                  <a:srgbClr val="000000"/>
                </a:solidFill>
                <a:latin typeface="Arial"/>
                <a:ea typeface="Arial"/>
                <a:cs typeface="Arial"/>
                <a:sym typeface="Arial"/>
              </a:endParaRPr>
            </a:p>
          </p:txBody>
        </p:sp>
        <p:sp>
          <p:nvSpPr>
            <p:cNvPr id="556" name="Google Shape;556;p67"/>
            <p:cNvSpPr txBox="1"/>
            <p:nvPr/>
          </p:nvSpPr>
          <p:spPr>
            <a:xfrm>
              <a:off x="4014787" y="3638550"/>
              <a:ext cx="138000" cy="211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Times New Roman"/>
                <a:buNone/>
              </a:pPr>
              <a:r>
                <a:rPr lang="ru" sz="1100" b="0" i="0" u="none" strike="noStrike" cap="none">
                  <a:solidFill>
                    <a:srgbClr val="000000"/>
                  </a:solidFill>
                  <a:latin typeface="Times New Roman"/>
                  <a:ea typeface="Times New Roman"/>
                  <a:cs typeface="Times New Roman"/>
                  <a:sym typeface="Times New Roman"/>
                </a:rPr>
                <a:t>2</a:t>
              </a:r>
              <a:endParaRPr sz="1400" b="0" i="0" u="none" strike="noStrike" cap="none">
                <a:solidFill>
                  <a:srgbClr val="000000"/>
                </a:solidFill>
                <a:latin typeface="Arial"/>
                <a:ea typeface="Arial"/>
                <a:cs typeface="Arial"/>
                <a:sym typeface="Arial"/>
              </a:endParaRPr>
            </a:p>
          </p:txBody>
        </p:sp>
        <p:sp>
          <p:nvSpPr>
            <p:cNvPr id="557" name="Google Shape;557;p67"/>
            <p:cNvSpPr txBox="1"/>
            <p:nvPr/>
          </p:nvSpPr>
          <p:spPr>
            <a:xfrm>
              <a:off x="3686175" y="3952875"/>
              <a:ext cx="509700" cy="346200"/>
            </a:xfrm>
            <a:prstGeom prst="rect">
              <a:avLst/>
            </a:prstGeom>
            <a:solidFill>
              <a:srgbClr val="FFFFFF"/>
            </a:solidFill>
            <a:ln w="9525" cap="flat" cmpd="sng">
              <a:solidFill>
                <a:srgbClr val="FFFFF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Times New Roman"/>
                <a:ea typeface="Times New Roman"/>
                <a:cs typeface="Times New Roman"/>
                <a:sym typeface="Times New Roman"/>
              </a:endParaRPr>
            </a:p>
          </p:txBody>
        </p:sp>
        <p:sp>
          <p:nvSpPr>
            <p:cNvPr id="558" name="Google Shape;558;p67"/>
            <p:cNvSpPr txBox="1"/>
            <p:nvPr/>
          </p:nvSpPr>
          <p:spPr>
            <a:xfrm>
              <a:off x="3698875" y="3967162"/>
              <a:ext cx="315900" cy="297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700"/>
                <a:buFont typeface="Times New Roman"/>
                <a:buNone/>
              </a:pPr>
              <a:r>
                <a:rPr lang="ru" sz="1700" b="0" i="0" u="none" strike="noStrike" cap="none">
                  <a:solidFill>
                    <a:srgbClr val="000000"/>
                  </a:solidFill>
                  <a:latin typeface="Times New Roman"/>
                  <a:ea typeface="Times New Roman"/>
                  <a:cs typeface="Times New Roman"/>
                  <a:sym typeface="Times New Roman"/>
                </a:rPr>
                <a:t>-H</a:t>
              </a:r>
              <a:endParaRPr sz="1400" b="0" i="0" u="none" strike="noStrike" cap="none">
                <a:solidFill>
                  <a:srgbClr val="000000"/>
                </a:solidFill>
                <a:latin typeface="Arial"/>
                <a:ea typeface="Arial"/>
                <a:cs typeface="Arial"/>
                <a:sym typeface="Arial"/>
              </a:endParaRPr>
            </a:p>
          </p:txBody>
        </p:sp>
        <p:sp>
          <p:nvSpPr>
            <p:cNvPr id="559" name="Google Shape;559;p67"/>
            <p:cNvSpPr txBox="1"/>
            <p:nvPr/>
          </p:nvSpPr>
          <p:spPr>
            <a:xfrm>
              <a:off x="3924300" y="4092575"/>
              <a:ext cx="138000" cy="211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Times New Roman"/>
                <a:buNone/>
              </a:pPr>
              <a:r>
                <a:rPr lang="ru" sz="1100" b="0" i="0" u="none" strike="noStrike" cap="none">
                  <a:solidFill>
                    <a:srgbClr val="000000"/>
                  </a:solidFill>
                  <a:latin typeface="Times New Roman"/>
                  <a:ea typeface="Times New Roman"/>
                  <a:cs typeface="Times New Roman"/>
                  <a:sym typeface="Times New Roman"/>
                </a:rPr>
                <a:t>2</a:t>
              </a:r>
              <a:endParaRPr sz="1400" b="0" i="0" u="none" strike="noStrike" cap="none">
                <a:solidFill>
                  <a:srgbClr val="000000"/>
                </a:solidFill>
                <a:latin typeface="Arial"/>
                <a:ea typeface="Arial"/>
                <a:cs typeface="Arial"/>
                <a:sym typeface="Arial"/>
              </a:endParaRPr>
            </a:p>
          </p:txBody>
        </p:sp>
        <p:sp>
          <p:nvSpPr>
            <p:cNvPr id="560" name="Google Shape;560;p67"/>
            <p:cNvSpPr txBox="1"/>
            <p:nvPr/>
          </p:nvSpPr>
          <p:spPr>
            <a:xfrm>
              <a:off x="3997325" y="3967162"/>
              <a:ext cx="244500" cy="297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700"/>
                <a:buFont typeface="Times New Roman"/>
                <a:buNone/>
              </a:pPr>
              <a:r>
                <a:rPr lang="ru" sz="1700" b="0" i="0" u="none" strike="noStrike" cap="none">
                  <a:solidFill>
                    <a:srgbClr val="000000"/>
                  </a:solidFill>
                  <a:latin typeface="Times New Roman"/>
                  <a:ea typeface="Times New Roman"/>
                  <a:cs typeface="Times New Roman"/>
                  <a:sym typeface="Times New Roman"/>
                </a:rPr>
                <a:t>O</a:t>
              </a:r>
              <a:endParaRPr sz="1400" b="0" i="0" u="none" strike="noStrike" cap="none">
                <a:solidFill>
                  <a:srgbClr val="000000"/>
                </a:solidFill>
                <a:latin typeface="Arial"/>
                <a:ea typeface="Arial"/>
                <a:cs typeface="Arial"/>
                <a:sym typeface="Arial"/>
              </a:endParaRPr>
            </a:p>
          </p:txBody>
        </p:sp>
        <p:sp>
          <p:nvSpPr>
            <p:cNvPr id="561" name="Google Shape;561;p67"/>
            <p:cNvSpPr txBox="1"/>
            <p:nvPr/>
          </p:nvSpPr>
          <p:spPr>
            <a:xfrm>
              <a:off x="5986462" y="3527425"/>
              <a:ext cx="390600" cy="346200"/>
            </a:xfrm>
            <a:prstGeom prst="rect">
              <a:avLst/>
            </a:prstGeom>
            <a:solidFill>
              <a:srgbClr val="FFFFFF"/>
            </a:solidFill>
            <a:ln w="9525" cap="flat" cmpd="sng">
              <a:solidFill>
                <a:srgbClr val="FFFFF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Times New Roman"/>
                <a:ea typeface="Times New Roman"/>
                <a:cs typeface="Times New Roman"/>
                <a:sym typeface="Times New Roman"/>
              </a:endParaRPr>
            </a:p>
          </p:txBody>
        </p:sp>
        <p:sp>
          <p:nvSpPr>
            <p:cNvPr id="562" name="Google Shape;562;p67"/>
            <p:cNvSpPr txBox="1"/>
            <p:nvPr/>
          </p:nvSpPr>
          <p:spPr>
            <a:xfrm>
              <a:off x="5999162" y="3541712"/>
              <a:ext cx="354000" cy="297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700"/>
                <a:buFont typeface="Times New Roman"/>
                <a:buNone/>
              </a:pPr>
              <a:r>
                <a:rPr lang="ru" sz="1700" b="0" i="0" u="none" strike="noStrike" cap="none">
                  <a:solidFill>
                    <a:srgbClr val="000000"/>
                  </a:solidFill>
                  <a:latin typeface="Times New Roman"/>
                  <a:ea typeface="Times New Roman"/>
                  <a:cs typeface="Times New Roman"/>
                  <a:sym typeface="Times New Roman"/>
                </a:rPr>
                <a:t>2O</a:t>
              </a:r>
              <a:endParaRPr sz="1400" b="0" i="0" u="none" strike="noStrike" cap="none">
                <a:solidFill>
                  <a:srgbClr val="000000"/>
                </a:solidFill>
                <a:latin typeface="Arial"/>
                <a:ea typeface="Arial"/>
                <a:cs typeface="Arial"/>
                <a:sym typeface="Arial"/>
              </a:endParaRPr>
            </a:p>
          </p:txBody>
        </p:sp>
        <p:sp>
          <p:nvSpPr>
            <p:cNvPr id="563" name="Google Shape;563;p67"/>
            <p:cNvSpPr txBox="1"/>
            <p:nvPr/>
          </p:nvSpPr>
          <p:spPr>
            <a:xfrm>
              <a:off x="6261100" y="3665537"/>
              <a:ext cx="138000" cy="211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Times New Roman"/>
                <a:buNone/>
              </a:pPr>
              <a:r>
                <a:rPr lang="ru" sz="1100" b="0" i="0" u="none" strike="noStrike" cap="none">
                  <a:solidFill>
                    <a:srgbClr val="000000"/>
                  </a:solidFill>
                  <a:latin typeface="Times New Roman"/>
                  <a:ea typeface="Times New Roman"/>
                  <a:cs typeface="Times New Roman"/>
                  <a:sym typeface="Times New Roman"/>
                </a:rPr>
                <a:t>2</a:t>
              </a:r>
              <a:endParaRPr sz="1400" b="0" i="0" u="none" strike="noStrike" cap="none">
                <a:solidFill>
                  <a:srgbClr val="000000"/>
                </a:solidFill>
                <a:latin typeface="Arial"/>
                <a:ea typeface="Arial"/>
                <a:cs typeface="Arial"/>
                <a:sym typeface="Arial"/>
              </a:endParaRPr>
            </a:p>
          </p:txBody>
        </p:sp>
        <p:sp>
          <p:nvSpPr>
            <p:cNvPr id="564" name="Google Shape;564;p67"/>
            <p:cNvSpPr txBox="1"/>
            <p:nvPr/>
          </p:nvSpPr>
          <p:spPr>
            <a:xfrm>
              <a:off x="228600" y="4610100"/>
              <a:ext cx="8393100" cy="306300"/>
            </a:xfrm>
            <a:prstGeom prst="rect">
              <a:avLst/>
            </a:prstGeom>
            <a:solidFill>
              <a:srgbClr val="FFFFFF"/>
            </a:solidFill>
            <a:ln w="9525" cap="flat" cmpd="sng">
              <a:solidFill>
                <a:srgbClr val="FFFFF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Times New Roman"/>
                <a:ea typeface="Times New Roman"/>
                <a:cs typeface="Times New Roman"/>
                <a:sym typeface="Times New Roman"/>
              </a:endParaRPr>
            </a:p>
          </p:txBody>
        </p:sp>
        <p:sp>
          <p:nvSpPr>
            <p:cNvPr id="565" name="Google Shape;565;p67"/>
            <p:cNvSpPr txBox="1"/>
            <p:nvPr/>
          </p:nvSpPr>
          <p:spPr>
            <a:xfrm>
              <a:off x="241300" y="4624400"/>
              <a:ext cx="8751900" cy="3048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0"/>
                <a:buFont typeface="Times New Roman"/>
                <a:buNone/>
              </a:pPr>
              <a:r>
                <a:rPr lang="ru" sz="2000" b="0" i="0" u="none" strike="noStrike" cap="none">
                  <a:solidFill>
                    <a:srgbClr val="000000"/>
                  </a:solidFill>
                  <a:latin typeface="Times New Roman"/>
                  <a:ea typeface="Times New Roman"/>
                  <a:cs typeface="Times New Roman"/>
                  <a:sym typeface="Times New Roman"/>
                </a:rPr>
                <a:t>Циклогексан      Циклогексанол       Циклогексанон            Адипин қышқылы</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68"/>
          <p:cNvSpPr txBox="1">
            <a:spLocks noGrp="1"/>
          </p:cNvSpPr>
          <p:nvPr>
            <p:ph type="body" idx="4294967295"/>
          </p:nvPr>
        </p:nvSpPr>
        <p:spPr>
          <a:xfrm>
            <a:off x="273100" y="301175"/>
            <a:ext cx="8591700" cy="873900"/>
          </a:xfrm>
          <a:prstGeom prst="rect">
            <a:avLst/>
          </a:prstGeom>
          <a:noFill/>
          <a:ln>
            <a:noFill/>
          </a:ln>
        </p:spPr>
        <p:txBody>
          <a:bodyPr spcFirstLastPara="1" wrap="square" lIns="91425" tIns="45700" rIns="91425" bIns="45700" anchor="t" anchorCtr="0">
            <a:noAutofit/>
          </a:bodyPr>
          <a:lstStyle/>
          <a:p>
            <a:pPr marL="273050" marR="0" lvl="0" indent="-273050" algn="l" rtl="0">
              <a:lnSpc>
                <a:spcPct val="100000"/>
              </a:lnSpc>
              <a:spcBef>
                <a:spcPts val="0"/>
              </a:spcBef>
              <a:spcAft>
                <a:spcPts val="0"/>
              </a:spcAft>
              <a:buClr>
                <a:schemeClr val="dk2"/>
              </a:buClr>
              <a:buSzPts val="1898"/>
              <a:buFont typeface="Noto Sans Symbols"/>
              <a:buNone/>
            </a:pPr>
            <a:r>
              <a:rPr lang="ru" sz="2400" i="0">
                <a:solidFill>
                  <a:srgbClr val="000000"/>
                </a:solidFill>
                <a:latin typeface="Book Antiqua"/>
                <a:ea typeface="Book Antiqua"/>
                <a:cs typeface="Book Antiqua"/>
                <a:sym typeface="Book Antiqua"/>
              </a:rPr>
              <a:t>3. Көміртегі циклі өсу және кішіреу реакциялары</a:t>
            </a:r>
            <a:endParaRPr sz="2400">
              <a:solidFill>
                <a:srgbClr val="000000"/>
              </a:solidFill>
              <a:latin typeface="Book Antiqua"/>
              <a:ea typeface="Book Antiqua"/>
              <a:cs typeface="Book Antiqua"/>
              <a:sym typeface="Book Antiqua"/>
            </a:endParaRPr>
          </a:p>
        </p:txBody>
      </p:sp>
      <p:sp>
        <p:nvSpPr>
          <p:cNvPr id="571" name="Google Shape;571;p68"/>
          <p:cNvSpPr txBox="1"/>
          <p:nvPr/>
        </p:nvSpPr>
        <p:spPr>
          <a:xfrm>
            <a:off x="0" y="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Times New Roman"/>
              <a:ea typeface="Times New Roman"/>
              <a:cs typeface="Times New Roman"/>
              <a:sym typeface="Times New Roman"/>
            </a:endParaRPr>
          </a:p>
        </p:txBody>
      </p:sp>
      <p:pic>
        <p:nvPicPr>
          <p:cNvPr id="572" name="Google Shape;572;p68"/>
          <p:cNvPicPr preferRelativeResize="0"/>
          <p:nvPr/>
        </p:nvPicPr>
        <p:blipFill rotWithShape="1">
          <a:blip r:embed="rId3">
            <a:alphaModFix/>
          </a:blip>
          <a:srcRect/>
          <a:stretch/>
        </p:blipFill>
        <p:spPr>
          <a:xfrm>
            <a:off x="1543825" y="1526738"/>
            <a:ext cx="6242448" cy="1589484"/>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69"/>
          <p:cNvSpPr txBox="1">
            <a:spLocks noGrp="1"/>
          </p:cNvSpPr>
          <p:nvPr>
            <p:ph type="title"/>
          </p:nvPr>
        </p:nvSpPr>
        <p:spPr>
          <a:xfrm>
            <a:off x="311700" y="2343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ru" sz="3000">
                <a:highlight>
                  <a:srgbClr val="EAD1DC"/>
                </a:highlight>
                <a:latin typeface="Book Antiqua"/>
                <a:ea typeface="Book Antiqua"/>
                <a:cs typeface="Book Antiqua"/>
                <a:sym typeface="Book Antiqua"/>
              </a:rPr>
              <a:t>Алкендер</a:t>
            </a:r>
            <a:endParaRPr>
              <a:highlight>
                <a:srgbClr val="EAD1DC"/>
              </a:highlight>
              <a:latin typeface="Book Antiqua"/>
              <a:ea typeface="Book Antiqua"/>
              <a:cs typeface="Book Antiqua"/>
              <a:sym typeface="Book Antiqua"/>
            </a:endParaRPr>
          </a:p>
        </p:txBody>
      </p:sp>
      <p:sp>
        <p:nvSpPr>
          <p:cNvPr id="578" name="Google Shape;578;p69"/>
          <p:cNvSpPr txBox="1">
            <a:spLocks noGrp="1"/>
          </p:cNvSpPr>
          <p:nvPr>
            <p:ph type="body" idx="1"/>
          </p:nvPr>
        </p:nvSpPr>
        <p:spPr>
          <a:xfrm>
            <a:off x="311700" y="1065725"/>
            <a:ext cx="8520600" cy="34164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1"/>
              </a:buClr>
              <a:buSzPts val="1800"/>
              <a:buFont typeface="Book Antiqua"/>
              <a:buChar char="❖"/>
            </a:pPr>
            <a:r>
              <a:rPr lang="ru">
                <a:solidFill>
                  <a:schemeClr val="dk1"/>
                </a:solidFill>
                <a:highlight>
                  <a:schemeClr val="lt1"/>
                </a:highlight>
                <a:latin typeface="Book Antiqua"/>
                <a:ea typeface="Book Antiqua"/>
                <a:cs typeface="Book Antiqua"/>
                <a:sym typeface="Book Antiqua"/>
              </a:rPr>
              <a:t>Барлық алкендер формуласы </a:t>
            </a:r>
            <a:r>
              <a:rPr lang="ru" sz="2000">
                <a:solidFill>
                  <a:schemeClr val="dk1"/>
                </a:solidFill>
                <a:highlight>
                  <a:srgbClr val="EAD1DC"/>
                </a:highlight>
                <a:latin typeface="Book Antiqua"/>
                <a:ea typeface="Book Antiqua"/>
                <a:cs typeface="Book Antiqua"/>
                <a:sym typeface="Book Antiqua"/>
              </a:rPr>
              <a:t>C</a:t>
            </a:r>
            <a:r>
              <a:rPr lang="ru" sz="2400" baseline="-25000">
                <a:solidFill>
                  <a:schemeClr val="dk1"/>
                </a:solidFill>
                <a:highlight>
                  <a:srgbClr val="EAD1DC"/>
                </a:highlight>
                <a:latin typeface="Book Antiqua"/>
                <a:ea typeface="Book Antiqua"/>
                <a:cs typeface="Book Antiqua"/>
                <a:sym typeface="Book Antiqua"/>
              </a:rPr>
              <a:t>n</a:t>
            </a:r>
            <a:r>
              <a:rPr lang="ru" sz="2000">
                <a:solidFill>
                  <a:schemeClr val="dk1"/>
                </a:solidFill>
                <a:highlight>
                  <a:srgbClr val="EAD1DC"/>
                </a:highlight>
                <a:latin typeface="Book Antiqua"/>
                <a:ea typeface="Book Antiqua"/>
                <a:cs typeface="Book Antiqua"/>
                <a:sym typeface="Book Antiqua"/>
              </a:rPr>
              <a:t>H</a:t>
            </a:r>
            <a:r>
              <a:rPr lang="ru" sz="2400" baseline="-25000">
                <a:solidFill>
                  <a:schemeClr val="dk1"/>
                </a:solidFill>
                <a:highlight>
                  <a:srgbClr val="EAD1DC"/>
                </a:highlight>
                <a:latin typeface="Book Antiqua"/>
                <a:ea typeface="Book Antiqua"/>
                <a:cs typeface="Book Antiqua"/>
                <a:sym typeface="Book Antiqua"/>
              </a:rPr>
              <a:t>2n</a:t>
            </a:r>
            <a:r>
              <a:rPr lang="ru">
                <a:solidFill>
                  <a:schemeClr val="dk1"/>
                </a:solidFill>
                <a:highlight>
                  <a:srgbClr val="FFFFFF"/>
                </a:highlight>
                <a:latin typeface="Book Antiqua"/>
                <a:ea typeface="Book Antiqua"/>
                <a:cs typeface="Book Antiqua"/>
                <a:sym typeface="Book Antiqua"/>
              </a:rPr>
              <a:t> , мұндағы n ≥ 2</a:t>
            </a:r>
            <a:endParaRPr>
              <a:solidFill>
                <a:schemeClr val="dk1"/>
              </a:solidFill>
              <a:highlight>
                <a:srgbClr val="FFFFFF"/>
              </a:highlight>
              <a:latin typeface="Book Antiqua"/>
              <a:ea typeface="Book Antiqua"/>
              <a:cs typeface="Book Antiqua"/>
              <a:sym typeface="Book Antiqua"/>
            </a:endParaRPr>
          </a:p>
          <a:p>
            <a:pPr marL="457200" lvl="0" indent="-342900" algn="l" rtl="0">
              <a:lnSpc>
                <a:spcPct val="115000"/>
              </a:lnSpc>
              <a:spcBef>
                <a:spcPts val="0"/>
              </a:spcBef>
              <a:spcAft>
                <a:spcPts val="0"/>
              </a:spcAft>
              <a:buClr>
                <a:schemeClr val="dk1"/>
              </a:buClr>
              <a:buSzPts val="1800"/>
              <a:buFont typeface="Book Antiqua"/>
              <a:buChar char="❖"/>
            </a:pPr>
            <a:r>
              <a:rPr lang="ru">
                <a:solidFill>
                  <a:schemeClr val="dk1"/>
                </a:solidFill>
                <a:highlight>
                  <a:srgbClr val="FFFFFF"/>
                </a:highlight>
                <a:latin typeface="Book Antiqua"/>
                <a:ea typeface="Book Antiqua"/>
                <a:cs typeface="Book Antiqua"/>
                <a:sym typeface="Book Antiqua"/>
              </a:rPr>
              <a:t>Гомологтық қатардың бірінші өкілі - Этилен (</a:t>
            </a:r>
            <a:r>
              <a:rPr lang="ru">
                <a:solidFill>
                  <a:schemeClr val="dk1"/>
                </a:solidFill>
                <a:highlight>
                  <a:srgbClr val="EAD1DC"/>
                </a:highlight>
                <a:latin typeface="Book Antiqua"/>
                <a:ea typeface="Book Antiqua"/>
                <a:cs typeface="Book Antiqua"/>
                <a:sym typeface="Book Antiqua"/>
              </a:rPr>
              <a:t>C</a:t>
            </a:r>
            <a:r>
              <a:rPr lang="ru" baseline="-25000">
                <a:solidFill>
                  <a:schemeClr val="dk1"/>
                </a:solidFill>
                <a:highlight>
                  <a:srgbClr val="EAD1DC"/>
                </a:highlight>
                <a:latin typeface="Book Antiqua"/>
                <a:ea typeface="Book Antiqua"/>
                <a:cs typeface="Book Antiqua"/>
                <a:sym typeface="Book Antiqua"/>
              </a:rPr>
              <a:t>2</a:t>
            </a:r>
            <a:r>
              <a:rPr lang="ru">
                <a:solidFill>
                  <a:schemeClr val="dk1"/>
                </a:solidFill>
                <a:highlight>
                  <a:srgbClr val="EAD1DC"/>
                </a:highlight>
                <a:latin typeface="Book Antiqua"/>
                <a:ea typeface="Book Antiqua"/>
                <a:cs typeface="Book Antiqua"/>
                <a:sym typeface="Book Antiqua"/>
              </a:rPr>
              <a:t>H</a:t>
            </a:r>
            <a:r>
              <a:rPr lang="ru" baseline="-25000">
                <a:solidFill>
                  <a:schemeClr val="dk1"/>
                </a:solidFill>
                <a:highlight>
                  <a:srgbClr val="EAD1DC"/>
                </a:highlight>
                <a:latin typeface="Book Antiqua"/>
                <a:ea typeface="Book Antiqua"/>
                <a:cs typeface="Book Antiqua"/>
                <a:sym typeface="Book Antiqua"/>
              </a:rPr>
              <a:t>4</a:t>
            </a:r>
            <a:r>
              <a:rPr lang="ru">
                <a:solidFill>
                  <a:schemeClr val="dk1"/>
                </a:solidFill>
                <a:highlight>
                  <a:srgbClr val="FFFFFF"/>
                </a:highlight>
                <a:latin typeface="Book Antiqua"/>
                <a:ea typeface="Book Antiqua"/>
                <a:cs typeface="Book Antiqua"/>
                <a:sym typeface="Book Antiqua"/>
              </a:rPr>
              <a:t>)</a:t>
            </a:r>
            <a:endParaRPr>
              <a:solidFill>
                <a:schemeClr val="dk1"/>
              </a:solidFill>
              <a:highlight>
                <a:srgbClr val="FFFFFF"/>
              </a:highlight>
              <a:latin typeface="Book Antiqua"/>
              <a:ea typeface="Book Antiqua"/>
              <a:cs typeface="Book Antiqua"/>
              <a:sym typeface="Book Antiqua"/>
            </a:endParaRPr>
          </a:p>
          <a:p>
            <a:pPr marL="457200" lvl="0" indent="-342900" algn="l" rtl="0">
              <a:lnSpc>
                <a:spcPct val="115000"/>
              </a:lnSpc>
              <a:spcBef>
                <a:spcPts val="0"/>
              </a:spcBef>
              <a:spcAft>
                <a:spcPts val="0"/>
              </a:spcAft>
              <a:buClr>
                <a:schemeClr val="dk1"/>
              </a:buClr>
              <a:buSzPts val="1800"/>
              <a:buFont typeface="Book Antiqua"/>
              <a:buChar char="❖"/>
            </a:pPr>
            <a:r>
              <a:rPr lang="ru">
                <a:solidFill>
                  <a:schemeClr val="dk1"/>
                </a:solidFill>
                <a:highlight>
                  <a:schemeClr val="lt1"/>
                </a:highlight>
                <a:latin typeface="Book Antiqua"/>
                <a:ea typeface="Book Antiqua"/>
                <a:cs typeface="Book Antiqua"/>
                <a:sym typeface="Book Antiqua"/>
              </a:rPr>
              <a:t>Алкендерде кемінде бір қос байланысы болады</a:t>
            </a:r>
            <a:endParaRPr>
              <a:solidFill>
                <a:schemeClr val="dk1"/>
              </a:solidFill>
              <a:highlight>
                <a:schemeClr val="lt1"/>
              </a:highlight>
              <a:latin typeface="Book Antiqua"/>
              <a:ea typeface="Book Antiqua"/>
              <a:cs typeface="Book Antiqua"/>
              <a:sym typeface="Book Antiqua"/>
            </a:endParaRPr>
          </a:p>
          <a:p>
            <a:pPr marL="457200" lvl="0" indent="-342900" algn="l" rtl="0">
              <a:lnSpc>
                <a:spcPct val="115000"/>
              </a:lnSpc>
              <a:spcBef>
                <a:spcPts val="0"/>
              </a:spcBef>
              <a:spcAft>
                <a:spcPts val="0"/>
              </a:spcAft>
              <a:buClr>
                <a:schemeClr val="dk1"/>
              </a:buClr>
              <a:buSzPts val="1800"/>
              <a:buFont typeface="Book Antiqua"/>
              <a:buChar char="❖"/>
            </a:pPr>
            <a:r>
              <a:rPr lang="ru">
                <a:solidFill>
                  <a:schemeClr val="dk1"/>
                </a:solidFill>
                <a:highlight>
                  <a:schemeClr val="lt1"/>
                </a:highlight>
                <a:latin typeface="Book Antiqua"/>
                <a:ea typeface="Book Antiqua"/>
                <a:cs typeface="Book Antiqua"/>
                <a:sym typeface="Book Antiqua"/>
              </a:rPr>
              <a:t>Қос байланыстағы әрбір көміртегі sp2-гибридтелген</a:t>
            </a:r>
            <a:endParaRPr>
              <a:solidFill>
                <a:schemeClr val="dk1"/>
              </a:solidFill>
              <a:highlight>
                <a:schemeClr val="lt1"/>
              </a:highlight>
              <a:latin typeface="Book Antiqua"/>
              <a:ea typeface="Book Antiqua"/>
              <a:cs typeface="Book Antiqua"/>
              <a:sym typeface="Book Antiqua"/>
            </a:endParaRPr>
          </a:p>
          <a:p>
            <a:pPr marL="457200" lvl="0" indent="-342900" algn="l" rtl="0">
              <a:lnSpc>
                <a:spcPct val="115000"/>
              </a:lnSpc>
              <a:spcBef>
                <a:spcPts val="0"/>
              </a:spcBef>
              <a:spcAft>
                <a:spcPts val="0"/>
              </a:spcAft>
              <a:buClr>
                <a:schemeClr val="dk1"/>
              </a:buClr>
              <a:buSzPts val="1800"/>
              <a:buFont typeface="Book Antiqua"/>
              <a:buChar char="❖"/>
            </a:pPr>
            <a:r>
              <a:rPr lang="ru">
                <a:solidFill>
                  <a:schemeClr val="dk1"/>
                </a:solidFill>
                <a:highlight>
                  <a:schemeClr val="lt1"/>
                </a:highlight>
                <a:latin typeface="Book Antiqua"/>
                <a:ea typeface="Book Antiqua"/>
                <a:cs typeface="Book Antiqua"/>
                <a:sym typeface="Book Antiqua"/>
              </a:rPr>
              <a:t>Тригоналды жазық геометрияс бар</a:t>
            </a:r>
            <a:endParaRPr>
              <a:solidFill>
                <a:schemeClr val="dk1"/>
              </a:solidFill>
              <a:highlight>
                <a:schemeClr val="lt1"/>
              </a:highlight>
              <a:latin typeface="Book Antiqua"/>
              <a:ea typeface="Book Antiqua"/>
              <a:cs typeface="Book Antiqua"/>
              <a:sym typeface="Book Antiqua"/>
            </a:endParaRPr>
          </a:p>
          <a:p>
            <a:pPr marL="457200" lvl="0" indent="-342900" algn="l" rtl="0">
              <a:lnSpc>
                <a:spcPct val="115000"/>
              </a:lnSpc>
              <a:spcBef>
                <a:spcPts val="0"/>
              </a:spcBef>
              <a:spcAft>
                <a:spcPts val="0"/>
              </a:spcAft>
              <a:buClr>
                <a:schemeClr val="dk1"/>
              </a:buClr>
              <a:buSzPts val="1800"/>
              <a:buFont typeface="Book Antiqua"/>
              <a:buChar char="❖"/>
            </a:pPr>
            <a:r>
              <a:rPr lang="ru">
                <a:solidFill>
                  <a:schemeClr val="dk1"/>
                </a:solidFill>
                <a:highlight>
                  <a:schemeClr val="lt1"/>
                </a:highlight>
                <a:latin typeface="Book Antiqua"/>
                <a:ea typeface="Book Antiqua"/>
                <a:cs typeface="Book Antiqua"/>
                <a:sym typeface="Book Antiqua"/>
              </a:rPr>
              <a:t>Молекуладағы барлық атомдар бір жазықтықта жатады</a:t>
            </a:r>
            <a:endParaRPr>
              <a:solidFill>
                <a:schemeClr val="dk1"/>
              </a:solidFill>
              <a:highlight>
                <a:schemeClr val="lt1"/>
              </a:highlight>
              <a:latin typeface="Book Antiqua"/>
              <a:ea typeface="Book Antiqua"/>
              <a:cs typeface="Book Antiqua"/>
              <a:sym typeface="Book Antiqua"/>
            </a:endParaRPr>
          </a:p>
          <a:p>
            <a:pPr marL="457200" lvl="0" indent="0" algn="l" rtl="0">
              <a:lnSpc>
                <a:spcPct val="115000"/>
              </a:lnSpc>
              <a:spcBef>
                <a:spcPts val="0"/>
              </a:spcBef>
              <a:spcAft>
                <a:spcPts val="0"/>
              </a:spcAft>
              <a:buSzPts val="1800"/>
              <a:buNone/>
            </a:pPr>
            <a:endParaRPr>
              <a:solidFill>
                <a:schemeClr val="dk1"/>
              </a:solidFill>
              <a:highlight>
                <a:schemeClr val="lt1"/>
              </a:highlight>
              <a:latin typeface="Book Antiqua"/>
              <a:ea typeface="Book Antiqua"/>
              <a:cs typeface="Book Antiqua"/>
              <a:sym typeface="Book Antiqua"/>
            </a:endParaRPr>
          </a:p>
          <a:p>
            <a:pPr marL="0" lvl="0" indent="0" algn="l" rtl="0">
              <a:lnSpc>
                <a:spcPct val="115000"/>
              </a:lnSpc>
              <a:spcBef>
                <a:spcPts val="0"/>
              </a:spcBef>
              <a:spcAft>
                <a:spcPts val="0"/>
              </a:spcAft>
              <a:buSzPts val="1800"/>
              <a:buNone/>
            </a:pPr>
            <a:endParaRPr sz="1600">
              <a:solidFill>
                <a:schemeClr val="dk1"/>
              </a:solidFill>
              <a:highlight>
                <a:schemeClr val="lt1"/>
              </a:highlight>
              <a:latin typeface="Book Antiqua"/>
              <a:ea typeface="Book Antiqua"/>
              <a:cs typeface="Book Antiqua"/>
              <a:sym typeface="Book Antiqua"/>
            </a:endParaRPr>
          </a:p>
          <a:p>
            <a:pPr marL="0" lvl="0" indent="0" algn="l" rtl="0">
              <a:lnSpc>
                <a:spcPct val="115000"/>
              </a:lnSpc>
              <a:spcBef>
                <a:spcPts val="0"/>
              </a:spcBef>
              <a:spcAft>
                <a:spcPts val="0"/>
              </a:spcAft>
              <a:buSzPts val="1800"/>
              <a:buNone/>
            </a:pPr>
            <a:endParaRPr sz="1600">
              <a:solidFill>
                <a:schemeClr val="dk1"/>
              </a:solidFill>
              <a:highlight>
                <a:schemeClr val="lt1"/>
              </a:highlight>
              <a:latin typeface="Book Antiqua"/>
              <a:ea typeface="Book Antiqua"/>
              <a:cs typeface="Book Antiqua"/>
              <a:sym typeface="Book Antiqua"/>
            </a:endParaRPr>
          </a:p>
          <a:p>
            <a:pPr marL="0" lvl="0" indent="0" algn="ctr" rtl="0">
              <a:lnSpc>
                <a:spcPct val="115000"/>
              </a:lnSpc>
              <a:spcBef>
                <a:spcPts val="0"/>
              </a:spcBef>
              <a:spcAft>
                <a:spcPts val="0"/>
              </a:spcAft>
              <a:buSzPts val="1800"/>
              <a:buNone/>
            </a:pPr>
            <a:endParaRPr sz="1200">
              <a:solidFill>
                <a:srgbClr val="222222"/>
              </a:solidFill>
            </a:endParaRPr>
          </a:p>
          <a:p>
            <a:pPr marL="0" lvl="0" indent="0" algn="l" rtl="0">
              <a:lnSpc>
                <a:spcPct val="115000"/>
              </a:lnSpc>
              <a:spcBef>
                <a:spcPts val="0"/>
              </a:spcBef>
              <a:spcAft>
                <a:spcPts val="0"/>
              </a:spcAft>
              <a:buSzPts val="1800"/>
              <a:buNone/>
            </a:pPr>
            <a:endParaRPr sz="1200">
              <a:solidFill>
                <a:schemeClr val="dk1"/>
              </a:solidFill>
              <a:highlight>
                <a:srgbClr val="FFFFFF"/>
              </a:highlight>
            </a:endParaRPr>
          </a:p>
          <a:p>
            <a:pPr marL="0" lvl="0" indent="0" algn="l" rtl="0">
              <a:lnSpc>
                <a:spcPct val="115000"/>
              </a:lnSpc>
              <a:spcBef>
                <a:spcPts val="1600"/>
              </a:spcBef>
              <a:spcAft>
                <a:spcPts val="1600"/>
              </a:spcAft>
              <a:buSzPts val="1800"/>
              <a:buNone/>
            </a:pPr>
            <a:endParaRPr sz="1200">
              <a:solidFill>
                <a:schemeClr val="dk1"/>
              </a:solidFill>
              <a:highlight>
                <a:srgbClr val="FFFFFF"/>
              </a:highlight>
            </a:endParaRPr>
          </a:p>
        </p:txBody>
      </p:sp>
      <p:pic>
        <p:nvPicPr>
          <p:cNvPr id="579" name="Google Shape;579;p69" descr="Картинки по запросу planar alkene"/>
          <p:cNvPicPr preferRelativeResize="0"/>
          <p:nvPr/>
        </p:nvPicPr>
        <p:blipFill rotWithShape="1">
          <a:blip r:embed="rId3">
            <a:alphaModFix/>
          </a:blip>
          <a:srcRect/>
          <a:stretch/>
        </p:blipFill>
        <p:spPr>
          <a:xfrm>
            <a:off x="5279850" y="3519900"/>
            <a:ext cx="2247900" cy="1495425"/>
          </a:xfrm>
          <a:prstGeom prst="rect">
            <a:avLst/>
          </a:prstGeom>
          <a:noFill/>
          <a:ln>
            <a:noFill/>
          </a:ln>
        </p:spPr>
      </p:pic>
      <p:pic>
        <p:nvPicPr>
          <p:cNvPr id="580" name="Google Shape;580;p69" descr="Картинки по запросу planar alkene"/>
          <p:cNvPicPr preferRelativeResize="0"/>
          <p:nvPr/>
        </p:nvPicPr>
        <p:blipFill rotWithShape="1">
          <a:blip r:embed="rId4">
            <a:alphaModFix/>
          </a:blip>
          <a:srcRect/>
          <a:stretch/>
        </p:blipFill>
        <p:spPr>
          <a:xfrm>
            <a:off x="2102043" y="3519900"/>
            <a:ext cx="2541007" cy="1495425"/>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70"/>
          <p:cNvSpPr txBox="1">
            <a:spLocks noGrp="1"/>
          </p:cNvSpPr>
          <p:nvPr>
            <p:ph type="title"/>
          </p:nvPr>
        </p:nvSpPr>
        <p:spPr>
          <a:xfrm>
            <a:off x="311700" y="2343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ru" sz="3000">
                <a:highlight>
                  <a:srgbClr val="EAD1DC"/>
                </a:highlight>
                <a:latin typeface="Book Antiqua"/>
                <a:ea typeface="Book Antiqua"/>
                <a:cs typeface="Book Antiqua"/>
                <a:sym typeface="Book Antiqua"/>
              </a:rPr>
              <a:t> Алкендер</a:t>
            </a:r>
            <a:endParaRPr sz="3000">
              <a:highlight>
                <a:srgbClr val="EAD1DC"/>
              </a:highlight>
              <a:latin typeface="Book Antiqua"/>
              <a:ea typeface="Book Antiqua"/>
              <a:cs typeface="Book Antiqua"/>
              <a:sym typeface="Book Antiqua"/>
            </a:endParaRPr>
          </a:p>
        </p:txBody>
      </p:sp>
      <p:pic>
        <p:nvPicPr>
          <p:cNvPr id="586" name="Google Shape;586;p70"/>
          <p:cNvPicPr preferRelativeResize="0"/>
          <p:nvPr/>
        </p:nvPicPr>
        <p:blipFill rotWithShape="1">
          <a:blip r:embed="rId3">
            <a:alphaModFix/>
          </a:blip>
          <a:srcRect/>
          <a:stretch/>
        </p:blipFill>
        <p:spPr>
          <a:xfrm rot="983305">
            <a:off x="1933075" y="3992850"/>
            <a:ext cx="2213050" cy="506378"/>
          </a:xfrm>
          <a:prstGeom prst="rect">
            <a:avLst/>
          </a:prstGeom>
          <a:noFill/>
          <a:ln>
            <a:noFill/>
          </a:ln>
        </p:spPr>
      </p:pic>
      <p:sp>
        <p:nvSpPr>
          <p:cNvPr id="587" name="Google Shape;587;p70"/>
          <p:cNvSpPr txBox="1">
            <a:spLocks noGrp="1"/>
          </p:cNvSpPr>
          <p:nvPr>
            <p:ph type="body" idx="1"/>
          </p:nvPr>
        </p:nvSpPr>
        <p:spPr>
          <a:xfrm>
            <a:off x="182600" y="807025"/>
            <a:ext cx="8520600" cy="27135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chemeClr val="dk1"/>
              </a:buClr>
              <a:buSzPts val="2000"/>
              <a:buFont typeface="Book Antiqua"/>
              <a:buChar char="❖"/>
            </a:pPr>
            <a:r>
              <a:rPr lang="ru">
                <a:solidFill>
                  <a:schemeClr val="dk1"/>
                </a:solidFill>
                <a:highlight>
                  <a:schemeClr val="lt1"/>
                </a:highlight>
                <a:latin typeface="Book Antiqua"/>
                <a:ea typeface="Book Antiqua"/>
                <a:cs typeface="Book Antiqua"/>
                <a:sym typeface="Book Antiqua"/>
              </a:rPr>
              <a:t>Барлық алкиндер формуласы</a:t>
            </a:r>
            <a:r>
              <a:rPr lang="ru" sz="2000">
                <a:solidFill>
                  <a:schemeClr val="dk1"/>
                </a:solidFill>
                <a:highlight>
                  <a:schemeClr val="lt1"/>
                </a:highlight>
                <a:latin typeface="Book Antiqua"/>
                <a:ea typeface="Book Antiqua"/>
                <a:cs typeface="Book Antiqua"/>
                <a:sym typeface="Book Antiqua"/>
              </a:rPr>
              <a:t>  </a:t>
            </a:r>
            <a:r>
              <a:rPr lang="ru" sz="2000">
                <a:solidFill>
                  <a:schemeClr val="dk1"/>
                </a:solidFill>
                <a:highlight>
                  <a:srgbClr val="EAD1DC"/>
                </a:highlight>
                <a:latin typeface="Book Antiqua"/>
                <a:ea typeface="Book Antiqua"/>
                <a:cs typeface="Book Antiqua"/>
                <a:sym typeface="Book Antiqua"/>
              </a:rPr>
              <a:t>C</a:t>
            </a:r>
            <a:r>
              <a:rPr lang="ru" sz="2400" baseline="-25000">
                <a:solidFill>
                  <a:schemeClr val="dk1"/>
                </a:solidFill>
                <a:highlight>
                  <a:srgbClr val="EAD1DC"/>
                </a:highlight>
                <a:latin typeface="Book Antiqua"/>
                <a:ea typeface="Book Antiqua"/>
                <a:cs typeface="Book Antiqua"/>
                <a:sym typeface="Book Antiqua"/>
              </a:rPr>
              <a:t>n</a:t>
            </a:r>
            <a:r>
              <a:rPr lang="ru" sz="2000">
                <a:solidFill>
                  <a:schemeClr val="dk1"/>
                </a:solidFill>
                <a:highlight>
                  <a:srgbClr val="EAD1DC"/>
                </a:highlight>
                <a:latin typeface="Book Antiqua"/>
                <a:ea typeface="Book Antiqua"/>
                <a:cs typeface="Book Antiqua"/>
                <a:sym typeface="Book Antiqua"/>
              </a:rPr>
              <a:t>H</a:t>
            </a:r>
            <a:r>
              <a:rPr lang="ru" sz="2400" baseline="-25000">
                <a:solidFill>
                  <a:schemeClr val="dk1"/>
                </a:solidFill>
                <a:highlight>
                  <a:srgbClr val="EAD1DC"/>
                </a:highlight>
                <a:latin typeface="Book Antiqua"/>
                <a:ea typeface="Book Antiqua"/>
                <a:cs typeface="Book Antiqua"/>
                <a:sym typeface="Book Antiqua"/>
              </a:rPr>
              <a:t>2n-2</a:t>
            </a:r>
            <a:r>
              <a:rPr lang="ru" sz="2200" baseline="-25000">
                <a:solidFill>
                  <a:schemeClr val="dk1"/>
                </a:solidFill>
                <a:highlight>
                  <a:schemeClr val="lt1"/>
                </a:highlight>
                <a:latin typeface="Book Antiqua"/>
                <a:ea typeface="Book Antiqua"/>
                <a:cs typeface="Book Antiqua"/>
                <a:sym typeface="Book Antiqua"/>
              </a:rPr>
              <a:t> </a:t>
            </a:r>
            <a:r>
              <a:rPr lang="ru">
                <a:solidFill>
                  <a:schemeClr val="dk1"/>
                </a:solidFill>
                <a:highlight>
                  <a:schemeClr val="lt1"/>
                </a:highlight>
                <a:latin typeface="Book Antiqua"/>
                <a:ea typeface="Book Antiqua"/>
                <a:cs typeface="Book Antiqua"/>
                <a:sym typeface="Book Antiqua"/>
              </a:rPr>
              <a:t>, мұндағы n ≥ 2</a:t>
            </a:r>
            <a:endParaRPr sz="2200">
              <a:solidFill>
                <a:schemeClr val="dk1"/>
              </a:solidFill>
              <a:highlight>
                <a:srgbClr val="FFFFFF"/>
              </a:highlight>
              <a:latin typeface="Book Antiqua"/>
              <a:ea typeface="Book Antiqua"/>
              <a:cs typeface="Book Antiqua"/>
              <a:sym typeface="Book Antiqua"/>
            </a:endParaRPr>
          </a:p>
          <a:p>
            <a:pPr marL="457200" lvl="0" indent="-342900" algn="l" rtl="0">
              <a:lnSpc>
                <a:spcPct val="115000"/>
              </a:lnSpc>
              <a:spcBef>
                <a:spcPts val="0"/>
              </a:spcBef>
              <a:spcAft>
                <a:spcPts val="0"/>
              </a:spcAft>
              <a:buClr>
                <a:schemeClr val="dk1"/>
              </a:buClr>
              <a:buSzPts val="1800"/>
              <a:buFont typeface="Book Antiqua"/>
              <a:buChar char="❖"/>
            </a:pPr>
            <a:r>
              <a:rPr lang="ru">
                <a:solidFill>
                  <a:schemeClr val="dk1"/>
                </a:solidFill>
                <a:highlight>
                  <a:schemeClr val="lt1"/>
                </a:highlight>
                <a:latin typeface="Book Antiqua"/>
                <a:ea typeface="Book Antiqua"/>
                <a:cs typeface="Book Antiqua"/>
                <a:sym typeface="Book Antiqua"/>
              </a:rPr>
              <a:t>Алкиндерде кемінде бір үш байланыс болады.</a:t>
            </a:r>
            <a:endParaRPr>
              <a:solidFill>
                <a:schemeClr val="dk1"/>
              </a:solidFill>
              <a:highlight>
                <a:schemeClr val="lt1"/>
              </a:highlight>
              <a:latin typeface="Book Antiqua"/>
              <a:ea typeface="Book Antiqua"/>
              <a:cs typeface="Book Antiqua"/>
              <a:sym typeface="Book Antiqua"/>
            </a:endParaRPr>
          </a:p>
          <a:p>
            <a:pPr marL="457200" lvl="0" indent="-342900" algn="l" rtl="0">
              <a:lnSpc>
                <a:spcPct val="115000"/>
              </a:lnSpc>
              <a:spcBef>
                <a:spcPts val="0"/>
              </a:spcBef>
              <a:spcAft>
                <a:spcPts val="0"/>
              </a:spcAft>
              <a:buClr>
                <a:schemeClr val="dk1"/>
              </a:buClr>
              <a:buSzPts val="1800"/>
              <a:buFont typeface="Book Antiqua"/>
              <a:buChar char="❖"/>
            </a:pPr>
            <a:r>
              <a:rPr lang="ru">
                <a:solidFill>
                  <a:schemeClr val="dk1"/>
                </a:solidFill>
                <a:highlight>
                  <a:schemeClr val="lt1"/>
                </a:highlight>
                <a:latin typeface="Book Antiqua"/>
                <a:ea typeface="Book Antiqua"/>
                <a:cs typeface="Book Antiqua"/>
                <a:sym typeface="Book Antiqua"/>
              </a:rPr>
              <a:t>Соңында </a:t>
            </a:r>
            <a:r>
              <a:rPr lang="ru">
                <a:solidFill>
                  <a:schemeClr val="dk1"/>
                </a:solidFill>
                <a:highlight>
                  <a:srgbClr val="EAD1DC"/>
                </a:highlight>
                <a:latin typeface="Book Antiqua"/>
                <a:ea typeface="Book Antiqua"/>
                <a:cs typeface="Book Antiqua"/>
                <a:sym typeface="Book Antiqua"/>
              </a:rPr>
              <a:t>-ин </a:t>
            </a:r>
            <a:r>
              <a:rPr lang="ru">
                <a:solidFill>
                  <a:schemeClr val="dk1"/>
                </a:solidFill>
                <a:highlight>
                  <a:schemeClr val="lt1"/>
                </a:highlight>
                <a:latin typeface="Book Antiqua"/>
                <a:ea typeface="Book Antiqua"/>
                <a:cs typeface="Book Antiqua"/>
                <a:sym typeface="Book Antiqua"/>
              </a:rPr>
              <a:t> жалғауы бар, мысалы: пропин.</a:t>
            </a:r>
            <a:endParaRPr>
              <a:solidFill>
                <a:schemeClr val="dk1"/>
              </a:solidFill>
              <a:highlight>
                <a:schemeClr val="lt1"/>
              </a:highlight>
              <a:latin typeface="Book Antiqua"/>
              <a:ea typeface="Book Antiqua"/>
              <a:cs typeface="Book Antiqua"/>
              <a:sym typeface="Book Antiqua"/>
            </a:endParaRPr>
          </a:p>
          <a:p>
            <a:pPr marL="457200" lvl="0" indent="-342900" algn="l" rtl="0">
              <a:lnSpc>
                <a:spcPct val="115000"/>
              </a:lnSpc>
              <a:spcBef>
                <a:spcPts val="0"/>
              </a:spcBef>
              <a:spcAft>
                <a:spcPts val="0"/>
              </a:spcAft>
              <a:buClr>
                <a:schemeClr val="dk1"/>
              </a:buClr>
              <a:buSzPts val="1800"/>
              <a:buFont typeface="Book Antiqua"/>
              <a:buChar char="❖"/>
            </a:pPr>
            <a:r>
              <a:rPr lang="ru">
                <a:solidFill>
                  <a:schemeClr val="dk1"/>
                </a:solidFill>
                <a:highlight>
                  <a:schemeClr val="lt1"/>
                </a:highlight>
                <a:latin typeface="Book Antiqua"/>
                <a:ea typeface="Book Antiqua"/>
                <a:cs typeface="Book Antiqua"/>
                <a:sym typeface="Book Antiqua"/>
              </a:rPr>
              <a:t>Әрбір көміртегі атомының үш байланысындағы гибридтелуі сызықты сипатқа ие.</a:t>
            </a:r>
            <a:endParaRPr>
              <a:solidFill>
                <a:schemeClr val="dk1"/>
              </a:solidFill>
              <a:highlight>
                <a:schemeClr val="lt1"/>
              </a:highlight>
              <a:latin typeface="Book Antiqua"/>
              <a:ea typeface="Book Antiqua"/>
              <a:cs typeface="Book Antiqua"/>
              <a:sym typeface="Book Antiqua"/>
            </a:endParaRPr>
          </a:p>
          <a:p>
            <a:pPr marL="457200" lvl="0" indent="-342900" algn="l" rtl="0">
              <a:lnSpc>
                <a:spcPct val="115000"/>
              </a:lnSpc>
              <a:spcBef>
                <a:spcPts val="0"/>
              </a:spcBef>
              <a:spcAft>
                <a:spcPts val="0"/>
              </a:spcAft>
              <a:buClr>
                <a:schemeClr val="dk1"/>
              </a:buClr>
              <a:buSzPts val="1800"/>
              <a:buFont typeface="Book Antiqua"/>
              <a:buChar char="❖"/>
            </a:pPr>
            <a:r>
              <a:rPr lang="ru">
                <a:solidFill>
                  <a:schemeClr val="dk1"/>
                </a:solidFill>
                <a:highlight>
                  <a:schemeClr val="lt1"/>
                </a:highlight>
                <a:latin typeface="Book Antiqua"/>
                <a:ea typeface="Book Antiqua"/>
                <a:cs typeface="Book Antiqua"/>
                <a:sym typeface="Book Antiqua"/>
              </a:rPr>
              <a:t>Алкин бір немесе бірнеше үш байланысы бар көмірсутек. Кеңінен таралған жай алкин этин деп аталады (жалпы атауы: ацетилен).</a:t>
            </a:r>
            <a:endParaRPr>
              <a:solidFill>
                <a:schemeClr val="dk1"/>
              </a:solidFill>
              <a:highlight>
                <a:schemeClr val="lt1"/>
              </a:highlight>
              <a:latin typeface="Book Antiqua"/>
              <a:ea typeface="Book Antiqua"/>
              <a:cs typeface="Book Antiqua"/>
              <a:sym typeface="Book Antiqua"/>
            </a:endParaRPr>
          </a:p>
          <a:p>
            <a:pPr marL="0" lvl="0" indent="0" algn="ctr" rtl="0">
              <a:lnSpc>
                <a:spcPct val="115000"/>
              </a:lnSpc>
              <a:spcBef>
                <a:spcPts val="0"/>
              </a:spcBef>
              <a:spcAft>
                <a:spcPts val="0"/>
              </a:spcAft>
              <a:buClr>
                <a:schemeClr val="dk1"/>
              </a:buClr>
              <a:buSzPts val="1100"/>
              <a:buFont typeface="Arial"/>
              <a:buNone/>
            </a:pPr>
            <a:endParaRPr sz="2000">
              <a:solidFill>
                <a:schemeClr val="dk1"/>
              </a:solidFill>
              <a:highlight>
                <a:schemeClr val="lt1"/>
              </a:highlight>
              <a:latin typeface="Book Antiqua"/>
              <a:ea typeface="Book Antiqua"/>
              <a:cs typeface="Book Antiqua"/>
              <a:sym typeface="Book Antiqua"/>
            </a:endParaRPr>
          </a:p>
          <a:p>
            <a:pPr marL="0" lvl="0" indent="0" algn="l" rtl="0">
              <a:lnSpc>
                <a:spcPct val="115000"/>
              </a:lnSpc>
              <a:spcBef>
                <a:spcPts val="0"/>
              </a:spcBef>
              <a:spcAft>
                <a:spcPts val="0"/>
              </a:spcAft>
              <a:buSzPts val="1800"/>
              <a:buNone/>
            </a:pPr>
            <a:endParaRPr sz="1200">
              <a:solidFill>
                <a:schemeClr val="dk1"/>
              </a:solidFill>
              <a:highlight>
                <a:srgbClr val="FFFFFF"/>
              </a:highlight>
            </a:endParaRPr>
          </a:p>
          <a:p>
            <a:pPr marL="0" lvl="0" indent="0" algn="l" rtl="0">
              <a:lnSpc>
                <a:spcPct val="115000"/>
              </a:lnSpc>
              <a:spcBef>
                <a:spcPts val="1600"/>
              </a:spcBef>
              <a:spcAft>
                <a:spcPts val="1600"/>
              </a:spcAft>
              <a:buSzPts val="1800"/>
              <a:buNone/>
            </a:pPr>
            <a:endParaRPr sz="1200">
              <a:solidFill>
                <a:schemeClr val="dk1"/>
              </a:solidFill>
              <a:highlight>
                <a:srgbClr val="FFFFFF"/>
              </a:highlight>
            </a:endParaRPr>
          </a:p>
        </p:txBody>
      </p:sp>
      <p:pic>
        <p:nvPicPr>
          <p:cNvPr id="588" name="Google Shape;588;p70" descr="Похожее изображение"/>
          <p:cNvPicPr preferRelativeResize="0"/>
          <p:nvPr/>
        </p:nvPicPr>
        <p:blipFill rotWithShape="1">
          <a:blip r:embed="rId4">
            <a:alphaModFix/>
          </a:blip>
          <a:srcRect/>
          <a:stretch/>
        </p:blipFill>
        <p:spPr>
          <a:xfrm>
            <a:off x="4172600" y="3245950"/>
            <a:ext cx="2808400" cy="1764725"/>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Google Shape;593;p71"/>
          <p:cNvSpPr txBox="1">
            <a:spLocks noGrp="1"/>
          </p:cNvSpPr>
          <p:nvPr>
            <p:ph type="body" idx="1"/>
          </p:nvPr>
        </p:nvSpPr>
        <p:spPr>
          <a:xfrm>
            <a:off x="311700" y="1021650"/>
            <a:ext cx="8520600" cy="3009600"/>
          </a:xfrm>
          <a:prstGeom prst="rect">
            <a:avLst/>
          </a:prstGeom>
          <a:noFill/>
          <a:ln>
            <a:noFill/>
          </a:ln>
        </p:spPr>
        <p:txBody>
          <a:bodyPr spcFirstLastPara="1" wrap="square" lIns="91425" tIns="91425" rIns="91425" bIns="91425" anchor="t" anchorCtr="0">
            <a:noAutofit/>
          </a:bodyPr>
          <a:lstStyle/>
          <a:p>
            <a:pPr marL="457200" lvl="0" indent="-355600" algn="just" rtl="0">
              <a:lnSpc>
                <a:spcPct val="115000"/>
              </a:lnSpc>
              <a:spcBef>
                <a:spcPts val="0"/>
              </a:spcBef>
              <a:spcAft>
                <a:spcPts val="0"/>
              </a:spcAft>
              <a:buClr>
                <a:schemeClr val="dk1"/>
              </a:buClr>
              <a:buSzPts val="2000"/>
              <a:buFont typeface="Book Antiqua"/>
              <a:buChar char="❖"/>
            </a:pPr>
            <a:r>
              <a:rPr lang="ru" sz="2000">
                <a:solidFill>
                  <a:schemeClr val="dk1"/>
                </a:solidFill>
                <a:latin typeface="Book Antiqua"/>
                <a:ea typeface="Book Antiqua"/>
                <a:cs typeface="Book Antiqua"/>
                <a:sym typeface="Book Antiqua"/>
              </a:rPr>
              <a:t>Алкендер бөлме  температурасында газ, сұйықтық және қатты күйінде кездеседі. Изомерлі алкендердің қайнау температурасы бірдей болады, ол әртүрлі қайнау температурасына байланысты бөлуді қиындатады.</a:t>
            </a:r>
            <a:endParaRPr sz="2000">
              <a:solidFill>
                <a:schemeClr val="dk1"/>
              </a:solidFill>
              <a:latin typeface="Book Antiqua"/>
              <a:ea typeface="Book Antiqua"/>
              <a:cs typeface="Book Antiqua"/>
              <a:sym typeface="Book Antiqua"/>
            </a:endParaRPr>
          </a:p>
          <a:p>
            <a:pPr marL="457200" lvl="0" indent="-355600" algn="just" rtl="0">
              <a:lnSpc>
                <a:spcPct val="115000"/>
              </a:lnSpc>
              <a:spcBef>
                <a:spcPts val="0"/>
              </a:spcBef>
              <a:spcAft>
                <a:spcPts val="0"/>
              </a:spcAft>
              <a:buClr>
                <a:schemeClr val="dk1"/>
              </a:buClr>
              <a:buSzPts val="2000"/>
              <a:buFont typeface="Book Antiqua"/>
              <a:buChar char="❖"/>
            </a:pPr>
            <a:r>
              <a:rPr lang="ru" sz="2000">
                <a:solidFill>
                  <a:schemeClr val="dk1"/>
                </a:solidFill>
                <a:latin typeface="Book Antiqua"/>
                <a:ea typeface="Book Antiqua"/>
                <a:cs typeface="Book Antiqua"/>
                <a:sym typeface="Book Antiqua"/>
              </a:rPr>
              <a:t>Алкендер және Алкиндер су секілді полярлы еріткіштердегі ерігіштігі төмен полярсыз молекулалар. С1- С4 қатарлы алкендер және алкиндер газ болып келеді.</a:t>
            </a:r>
            <a:endParaRPr sz="2000">
              <a:solidFill>
                <a:schemeClr val="dk1"/>
              </a:solidFill>
              <a:latin typeface="Book Antiqua"/>
              <a:ea typeface="Book Antiqua"/>
              <a:cs typeface="Book Antiqua"/>
              <a:sym typeface="Book Antiqua"/>
            </a:endParaRPr>
          </a:p>
          <a:p>
            <a:pPr marL="457200" lvl="0" indent="-355600" algn="l" rtl="0">
              <a:lnSpc>
                <a:spcPct val="115000"/>
              </a:lnSpc>
              <a:spcBef>
                <a:spcPts val="0"/>
              </a:spcBef>
              <a:spcAft>
                <a:spcPts val="0"/>
              </a:spcAft>
              <a:buClr>
                <a:schemeClr val="dk1"/>
              </a:buClr>
              <a:buSzPts val="2000"/>
              <a:buFont typeface="Book Antiqua"/>
              <a:buChar char="❖"/>
            </a:pPr>
            <a:r>
              <a:rPr lang="ru" sz="2000">
                <a:solidFill>
                  <a:schemeClr val="dk1"/>
                </a:solidFill>
                <a:latin typeface="Book Antiqua"/>
                <a:ea typeface="Book Antiqua"/>
                <a:cs typeface="Book Antiqua"/>
                <a:sym typeface="Book Antiqua"/>
              </a:rPr>
              <a:t>Үш байланыс бойынша қосылу реакцияларына жақсы түседі. </a:t>
            </a:r>
            <a:endParaRPr sz="2000">
              <a:solidFill>
                <a:schemeClr val="dk1"/>
              </a:solidFill>
              <a:latin typeface="Book Antiqua"/>
              <a:ea typeface="Book Antiqua"/>
              <a:cs typeface="Book Antiqua"/>
              <a:sym typeface="Book Antiqua"/>
            </a:endParaRPr>
          </a:p>
        </p:txBody>
      </p:sp>
      <p:sp>
        <p:nvSpPr>
          <p:cNvPr id="594" name="Google Shape;594;p71"/>
          <p:cNvSpPr txBox="1">
            <a:spLocks noGrp="1"/>
          </p:cNvSpPr>
          <p:nvPr>
            <p:ph type="title"/>
          </p:nvPr>
        </p:nvSpPr>
        <p:spPr>
          <a:xfrm>
            <a:off x="311700" y="159950"/>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ru" sz="3000">
                <a:highlight>
                  <a:srgbClr val="EAD1DC"/>
                </a:highlight>
                <a:latin typeface="Book Antiqua"/>
                <a:ea typeface="Book Antiqua"/>
                <a:cs typeface="Book Antiqua"/>
                <a:sym typeface="Book Antiqua"/>
              </a:rPr>
              <a:t>Алкендер мен Алкиндердің қасиеттері</a:t>
            </a:r>
            <a:endParaRPr>
              <a:latin typeface="Book Antiqua"/>
              <a:ea typeface="Book Antiqua"/>
              <a:cs typeface="Book Antiqua"/>
              <a:sym typeface="Book Antiqua"/>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72"/>
          <p:cNvSpPr txBox="1">
            <a:spLocks noGrp="1"/>
          </p:cNvSpPr>
          <p:nvPr>
            <p:ph type="title"/>
          </p:nvPr>
        </p:nvSpPr>
        <p:spPr>
          <a:xfrm>
            <a:off x="311700" y="159950"/>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ru" sz="3000">
                <a:latin typeface="Book Antiqua"/>
                <a:ea typeface="Book Antiqua"/>
                <a:cs typeface="Book Antiqua"/>
                <a:sym typeface="Book Antiqua"/>
              </a:rPr>
              <a:t> Алкендер</a:t>
            </a:r>
            <a:endParaRPr>
              <a:latin typeface="Book Antiqua"/>
              <a:ea typeface="Book Antiqua"/>
              <a:cs typeface="Book Antiqua"/>
              <a:sym typeface="Book Antiqua"/>
            </a:endParaRPr>
          </a:p>
        </p:txBody>
      </p:sp>
      <p:pic>
        <p:nvPicPr>
          <p:cNvPr id="600" name="Google Shape;600;p72"/>
          <p:cNvPicPr preferRelativeResize="0"/>
          <p:nvPr/>
        </p:nvPicPr>
        <p:blipFill rotWithShape="1">
          <a:blip r:embed="rId3">
            <a:alphaModFix/>
          </a:blip>
          <a:srcRect/>
          <a:stretch/>
        </p:blipFill>
        <p:spPr>
          <a:xfrm>
            <a:off x="1076175" y="860425"/>
            <a:ext cx="6743700" cy="4000500"/>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p73"/>
          <p:cNvSpPr txBox="1">
            <a:spLocks noGrp="1"/>
          </p:cNvSpPr>
          <p:nvPr>
            <p:ph type="title"/>
          </p:nvPr>
        </p:nvSpPr>
        <p:spPr>
          <a:xfrm>
            <a:off x="311700" y="234300"/>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ru" sz="2000">
                <a:latin typeface="Book Antiqua"/>
                <a:ea typeface="Book Antiqua"/>
                <a:cs typeface="Book Antiqua"/>
                <a:sym typeface="Book Antiqua"/>
              </a:rPr>
              <a:t>Тәжірибелік тапсырма: ИЮПАК жүйесі бойынша алкендерді атаңыз</a:t>
            </a:r>
            <a:endParaRPr sz="2000">
              <a:latin typeface="Book Antiqua"/>
              <a:ea typeface="Book Antiqua"/>
              <a:cs typeface="Book Antiqua"/>
              <a:sym typeface="Book Antiqua"/>
            </a:endParaRPr>
          </a:p>
        </p:txBody>
      </p:sp>
      <p:pic>
        <p:nvPicPr>
          <p:cNvPr id="606" name="Google Shape;606;p73"/>
          <p:cNvPicPr preferRelativeResize="0"/>
          <p:nvPr/>
        </p:nvPicPr>
        <p:blipFill rotWithShape="1">
          <a:blip r:embed="rId3">
            <a:alphaModFix/>
          </a:blip>
          <a:srcRect/>
          <a:stretch/>
        </p:blipFill>
        <p:spPr>
          <a:xfrm>
            <a:off x="1018563" y="736600"/>
            <a:ext cx="6886575" cy="4248150"/>
          </a:xfrm>
          <a:prstGeom prst="rect">
            <a:avLst/>
          </a:prstGeom>
          <a:noFill/>
          <a:ln>
            <a:noFill/>
          </a:ln>
        </p:spPr>
      </p:pic>
      <p:sp>
        <p:nvSpPr>
          <p:cNvPr id="607" name="Google Shape;607;p73"/>
          <p:cNvSpPr/>
          <p:nvPr/>
        </p:nvSpPr>
        <p:spPr>
          <a:xfrm>
            <a:off x="5356025" y="904750"/>
            <a:ext cx="2625300" cy="34455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60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p7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ru"/>
              <a:t>Қанықпағандық дәрежесі</a:t>
            </a:r>
            <a:endParaRPr/>
          </a:p>
        </p:txBody>
      </p:sp>
      <p:pic>
        <p:nvPicPr>
          <p:cNvPr id="613" name="Google Shape;613;p74"/>
          <p:cNvPicPr preferRelativeResize="0"/>
          <p:nvPr/>
        </p:nvPicPr>
        <p:blipFill rotWithShape="1">
          <a:blip r:embed="rId3">
            <a:alphaModFix/>
          </a:blip>
          <a:srcRect l="72804" t="10183" r="5696" b="69454"/>
          <a:stretch/>
        </p:blipFill>
        <p:spPr>
          <a:xfrm>
            <a:off x="2077550" y="2720350"/>
            <a:ext cx="1425276" cy="793200"/>
          </a:xfrm>
          <a:prstGeom prst="rect">
            <a:avLst/>
          </a:prstGeom>
          <a:noFill/>
          <a:ln>
            <a:noFill/>
          </a:ln>
        </p:spPr>
      </p:pic>
      <p:pic>
        <p:nvPicPr>
          <p:cNvPr id="614" name="Google Shape;614;p74"/>
          <p:cNvPicPr preferRelativeResize="0"/>
          <p:nvPr/>
        </p:nvPicPr>
        <p:blipFill rotWithShape="1">
          <a:blip r:embed="rId3">
            <a:alphaModFix/>
          </a:blip>
          <a:srcRect l="17222" t="40311" r="15657" b="36781"/>
          <a:stretch/>
        </p:blipFill>
        <p:spPr>
          <a:xfrm>
            <a:off x="2820225" y="3755397"/>
            <a:ext cx="4449425" cy="892375"/>
          </a:xfrm>
          <a:prstGeom prst="rect">
            <a:avLst/>
          </a:prstGeom>
          <a:noFill/>
          <a:ln>
            <a:noFill/>
          </a:ln>
        </p:spPr>
      </p:pic>
      <p:sp>
        <p:nvSpPr>
          <p:cNvPr id="615" name="Google Shape;615;p74"/>
          <p:cNvSpPr txBox="1"/>
          <p:nvPr/>
        </p:nvSpPr>
        <p:spPr>
          <a:xfrm>
            <a:off x="277500" y="1109275"/>
            <a:ext cx="8589000" cy="793200"/>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1800"/>
              <a:buFont typeface="Arial"/>
              <a:buNone/>
            </a:pPr>
            <a:r>
              <a:rPr lang="ru" sz="1800" b="0" i="0" u="none" strike="noStrike" cap="none">
                <a:solidFill>
                  <a:srgbClr val="000000"/>
                </a:solidFill>
                <a:latin typeface="Book Antiqua"/>
                <a:ea typeface="Book Antiqua"/>
                <a:cs typeface="Book Antiqua"/>
                <a:sym typeface="Book Antiqua"/>
              </a:rPr>
              <a:t>Әртүрлі көмірсутектерді салыстырудың шартты параметрі. Әрбір еселі байланыс (қос/ үш) немесе сақина қанықпағандық дәрежені 1-ге көбейтеді.</a:t>
            </a:r>
            <a:endParaRPr sz="1800" b="0" i="0" u="none" strike="noStrike" cap="none">
              <a:solidFill>
                <a:srgbClr val="000000"/>
              </a:solidFill>
              <a:latin typeface="Book Antiqua"/>
              <a:ea typeface="Book Antiqua"/>
              <a:cs typeface="Book Antiqua"/>
              <a:sym typeface="Book Antiqu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Book Antiqua"/>
              <a:ea typeface="Book Antiqua"/>
              <a:cs typeface="Book Antiqua"/>
              <a:sym typeface="Book Antiqua"/>
            </a:endParaRPr>
          </a:p>
          <a:p>
            <a:pPr marL="0" marR="0" lvl="0" indent="0" algn="just" rtl="0">
              <a:lnSpc>
                <a:spcPct val="100000"/>
              </a:lnSpc>
              <a:spcBef>
                <a:spcPts val="0"/>
              </a:spcBef>
              <a:spcAft>
                <a:spcPts val="0"/>
              </a:spcAft>
              <a:buClr>
                <a:srgbClr val="000000"/>
              </a:buClr>
              <a:buSzPts val="1800"/>
              <a:buFont typeface="Arial"/>
              <a:buNone/>
            </a:pPr>
            <a:r>
              <a:rPr lang="ru" sz="1800" b="0" i="0" u="none" strike="noStrike" cap="none">
                <a:solidFill>
                  <a:srgbClr val="000000"/>
                </a:solidFill>
                <a:latin typeface="Book Antiqua"/>
                <a:ea typeface="Book Antiqua"/>
                <a:cs typeface="Book Antiqua"/>
                <a:sym typeface="Book Antiqua"/>
              </a:rPr>
              <a:t>Мысалы, төменде келтірілген C3H6 қосылыстарының </a:t>
            </a:r>
            <a:r>
              <a:rPr lang="ru" sz="1800" b="0" i="0" u="none" strike="noStrike" cap="none">
                <a:solidFill>
                  <a:schemeClr val="dk1"/>
                </a:solidFill>
                <a:latin typeface="Book Antiqua"/>
                <a:ea typeface="Book Antiqua"/>
                <a:cs typeface="Book Antiqua"/>
                <a:sym typeface="Book Antiqua"/>
              </a:rPr>
              <a:t>қанықпағандық дәрежесі бірдей</a:t>
            </a:r>
            <a:r>
              <a:rPr lang="ru" sz="1800" b="0" i="0" u="none" strike="noStrike" cap="none">
                <a:solidFill>
                  <a:srgbClr val="000000"/>
                </a:solidFill>
                <a:latin typeface="Book Antiqua"/>
                <a:ea typeface="Book Antiqua"/>
                <a:cs typeface="Book Antiqua"/>
                <a:sym typeface="Book Antiqua"/>
              </a:rPr>
              <a:t>:</a:t>
            </a:r>
            <a:endParaRPr sz="1800" b="0" i="0" u="none" strike="noStrike" cap="none">
              <a:solidFill>
                <a:srgbClr val="000000"/>
              </a:solidFill>
              <a:latin typeface="Book Antiqua"/>
              <a:ea typeface="Book Antiqua"/>
              <a:cs typeface="Book Antiqua"/>
              <a:sym typeface="Book Antiqua"/>
            </a:endParaRPr>
          </a:p>
        </p:txBody>
      </p:sp>
      <p:sp>
        <p:nvSpPr>
          <p:cNvPr id="616" name="Google Shape;616;p74"/>
          <p:cNvSpPr txBox="1"/>
          <p:nvPr/>
        </p:nvSpPr>
        <p:spPr>
          <a:xfrm>
            <a:off x="3839100" y="2869150"/>
            <a:ext cx="3582000" cy="644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ru" sz="1400" b="0" i="0" u="none" strike="noStrike" cap="none">
                <a:solidFill>
                  <a:srgbClr val="000000"/>
                </a:solidFill>
                <a:latin typeface="Arial"/>
                <a:ea typeface="Arial"/>
                <a:cs typeface="Arial"/>
                <a:sym typeface="Arial"/>
              </a:rPr>
              <a:t>және		</a:t>
            </a:r>
            <a:r>
              <a:rPr lang="ru" sz="1400" b="1" i="0" u="none" strike="noStrike" cap="none">
                <a:solidFill>
                  <a:srgbClr val="000000"/>
                </a:solidFill>
                <a:latin typeface="Arial"/>
                <a:ea typeface="Arial"/>
                <a:cs typeface="Arial"/>
                <a:sym typeface="Arial"/>
              </a:rPr>
              <a:t>CH3 - CH = CH2</a:t>
            </a:r>
            <a:endParaRPr sz="1400" b="1" i="0" u="none" strike="noStrike" cap="none">
              <a:solidFill>
                <a:srgbClr val="000000"/>
              </a:solidFill>
              <a:latin typeface="Arial"/>
              <a:ea typeface="Arial"/>
              <a:cs typeface="Arial"/>
              <a:sym typeface="Arial"/>
            </a:endParaRPr>
          </a:p>
        </p:txBody>
      </p:sp>
      <p:sp>
        <p:nvSpPr>
          <p:cNvPr id="617" name="Google Shape;617;p74"/>
          <p:cNvSpPr txBox="1"/>
          <p:nvPr/>
        </p:nvSpPr>
        <p:spPr>
          <a:xfrm>
            <a:off x="1598850" y="3765225"/>
            <a:ext cx="780900" cy="706500"/>
          </a:xfrm>
          <a:prstGeom prst="rect">
            <a:avLst/>
          </a:prstGeom>
          <a:noFill/>
          <a:ln>
            <a:noFill/>
          </a:ln>
        </p:spPr>
        <p:txBody>
          <a:bodyPr spcFirstLastPara="1" wrap="square" lIns="91425" tIns="91425" rIns="91425" bIns="91425" anchor="t" anchorCtr="0">
            <a:noAutofit/>
          </a:bodyPr>
          <a:lstStyle/>
          <a:p>
            <a:pPr marL="0" marR="0" lvl="0" indent="0" algn="just" rtl="0">
              <a:lnSpc>
                <a:spcPct val="115000"/>
              </a:lnSpc>
              <a:spcBef>
                <a:spcPts val="0"/>
              </a:spcBef>
              <a:spcAft>
                <a:spcPts val="0"/>
              </a:spcAft>
              <a:buClr>
                <a:srgbClr val="000000"/>
              </a:buClr>
              <a:buSzPts val="1800"/>
              <a:buFont typeface="Arial"/>
              <a:buNone/>
            </a:pPr>
            <a:r>
              <a:rPr lang="ru" sz="1800" b="0" i="0" u="none" strike="noStrike" cap="none">
                <a:solidFill>
                  <a:schemeClr val="dk1"/>
                </a:solidFill>
                <a:latin typeface="Book Antiqua"/>
                <a:ea typeface="Book Antiqua"/>
                <a:cs typeface="Book Antiqua"/>
                <a:sym typeface="Book Antiqua"/>
              </a:rPr>
              <a:t>С</a:t>
            </a:r>
            <a:r>
              <a:rPr lang="ru" sz="3000" b="0" i="0" u="none" strike="noStrike" cap="none" baseline="-25000">
                <a:solidFill>
                  <a:schemeClr val="dk1"/>
                </a:solidFill>
                <a:latin typeface="Book Antiqua"/>
                <a:ea typeface="Book Antiqua"/>
                <a:cs typeface="Book Antiqua"/>
                <a:sym typeface="Book Antiqua"/>
              </a:rPr>
              <a:t>6</a:t>
            </a:r>
            <a:r>
              <a:rPr lang="ru" sz="1800" b="0" i="0" u="none" strike="noStrike" cap="none">
                <a:solidFill>
                  <a:schemeClr val="dk1"/>
                </a:solidFill>
                <a:latin typeface="Book Antiqua"/>
                <a:ea typeface="Book Antiqua"/>
                <a:cs typeface="Book Antiqua"/>
                <a:sym typeface="Book Antiqua"/>
              </a:rPr>
              <a:t>H</a:t>
            </a:r>
            <a:r>
              <a:rPr lang="ru" sz="3000" b="0" i="0" u="none" strike="noStrike" cap="none" baseline="-25000">
                <a:solidFill>
                  <a:schemeClr val="dk1"/>
                </a:solidFill>
                <a:latin typeface="Book Antiqua"/>
                <a:ea typeface="Book Antiqua"/>
                <a:cs typeface="Book Antiqua"/>
                <a:sym typeface="Book Antiqua"/>
              </a:rPr>
              <a:t>8</a:t>
            </a:r>
            <a:endParaRPr sz="3000" b="0" i="0" u="none" strike="noStrike" cap="none" baseline="-25000">
              <a:solidFill>
                <a:schemeClr val="dk1"/>
              </a:solidFill>
              <a:latin typeface="Book Antiqua"/>
              <a:ea typeface="Book Antiqua"/>
              <a:cs typeface="Book Antiqua"/>
              <a:sym typeface="Book Antiqua"/>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pic>
        <p:nvPicPr>
          <p:cNvPr id="622" name="Google Shape;622;p75"/>
          <p:cNvPicPr preferRelativeResize="0"/>
          <p:nvPr/>
        </p:nvPicPr>
        <p:blipFill rotWithShape="1">
          <a:blip r:embed="rId3">
            <a:alphaModFix/>
          </a:blip>
          <a:srcRect/>
          <a:stretch/>
        </p:blipFill>
        <p:spPr>
          <a:xfrm>
            <a:off x="1559650" y="1898150"/>
            <a:ext cx="6441350" cy="3220675"/>
          </a:xfrm>
          <a:prstGeom prst="rect">
            <a:avLst/>
          </a:prstGeom>
          <a:noFill/>
          <a:ln>
            <a:noFill/>
          </a:ln>
        </p:spPr>
      </p:pic>
      <p:sp>
        <p:nvSpPr>
          <p:cNvPr id="623" name="Google Shape;623;p75"/>
          <p:cNvSpPr txBox="1"/>
          <p:nvPr/>
        </p:nvSpPr>
        <p:spPr>
          <a:xfrm>
            <a:off x="1227000" y="86750"/>
            <a:ext cx="7263000" cy="1735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ru" sz="1600" b="0" i="0" u="sng" strike="noStrike" cap="none">
                <a:solidFill>
                  <a:srgbClr val="000000"/>
                </a:solidFill>
                <a:latin typeface="Book Antiqua"/>
                <a:ea typeface="Book Antiqua"/>
                <a:cs typeface="Book Antiqua"/>
                <a:sym typeface="Book Antiqua"/>
              </a:rPr>
              <a:t>Геометриялық Изомерия - </a:t>
            </a:r>
            <a:r>
              <a:rPr lang="ru" sz="1600" b="1" i="0" u="sng" strike="noStrike" cap="none">
                <a:solidFill>
                  <a:srgbClr val="000000"/>
                </a:solidFill>
                <a:latin typeface="Book Antiqua"/>
                <a:ea typeface="Book Antiqua"/>
                <a:cs typeface="Book Antiqua"/>
                <a:sym typeface="Book Antiqua"/>
              </a:rPr>
              <a:t>цис/ транс</a:t>
            </a:r>
            <a:r>
              <a:rPr lang="ru" sz="1600" b="0" i="0" u="sng" strike="noStrike" cap="none">
                <a:solidFill>
                  <a:srgbClr val="000000"/>
                </a:solidFill>
                <a:latin typeface="Book Antiqua"/>
                <a:ea typeface="Book Antiqua"/>
                <a:cs typeface="Book Antiqua"/>
                <a:sym typeface="Book Antiqua"/>
              </a:rPr>
              <a:t> және </a:t>
            </a:r>
            <a:r>
              <a:rPr lang="ru" sz="1600" b="1" i="0" u="sng" strike="noStrike" cap="none">
                <a:solidFill>
                  <a:srgbClr val="000000"/>
                </a:solidFill>
                <a:latin typeface="Book Antiqua"/>
                <a:ea typeface="Book Antiqua"/>
                <a:cs typeface="Book Antiqua"/>
                <a:sym typeface="Book Antiqua"/>
              </a:rPr>
              <a:t>E/Z</a:t>
            </a:r>
            <a:endParaRPr sz="1600" b="1" i="0" u="sng" strike="noStrike" cap="none">
              <a:solidFill>
                <a:srgbClr val="000000"/>
              </a:solidFill>
              <a:latin typeface="Book Antiqua"/>
              <a:ea typeface="Book Antiqua"/>
              <a:cs typeface="Book Antiqua"/>
              <a:sym typeface="Book Antiqua"/>
            </a:endParaRPr>
          </a:p>
          <a:p>
            <a:pPr marL="0" marR="0" lvl="0" indent="0" algn="just" rtl="0">
              <a:lnSpc>
                <a:spcPct val="100000"/>
              </a:lnSpc>
              <a:spcBef>
                <a:spcPts val="0"/>
              </a:spcBef>
              <a:spcAft>
                <a:spcPts val="0"/>
              </a:spcAft>
              <a:buClr>
                <a:srgbClr val="000000"/>
              </a:buClr>
              <a:buSzPts val="1600"/>
              <a:buFont typeface="Arial"/>
              <a:buNone/>
            </a:pPr>
            <a:r>
              <a:rPr lang="ru" sz="1600" b="1" i="0" u="none" strike="noStrike" cap="none">
                <a:solidFill>
                  <a:srgbClr val="000000"/>
                </a:solidFill>
                <a:latin typeface="Book Antiqua"/>
                <a:ea typeface="Book Antiqua"/>
                <a:cs typeface="Book Antiqua"/>
                <a:sym typeface="Book Antiqua"/>
              </a:rPr>
              <a:t>цис/транс</a:t>
            </a:r>
            <a:r>
              <a:rPr lang="ru" sz="1600" b="0" i="0" u="none" strike="noStrike" cap="none">
                <a:solidFill>
                  <a:srgbClr val="000000"/>
                </a:solidFill>
                <a:latin typeface="Book Antiqua"/>
                <a:ea typeface="Book Antiqua"/>
                <a:cs typeface="Book Antiqua"/>
                <a:sym typeface="Book Antiqua"/>
              </a:rPr>
              <a:t> </a:t>
            </a:r>
            <a:r>
              <a:rPr lang="ru" sz="1600" b="0" i="0" u="none" strike="noStrike" cap="none">
                <a:solidFill>
                  <a:schemeClr val="dk1"/>
                </a:solidFill>
                <a:latin typeface="Book Antiqua"/>
                <a:ea typeface="Book Antiqua"/>
                <a:cs typeface="Book Antiqua"/>
                <a:sym typeface="Book Antiqua"/>
              </a:rPr>
              <a:t>терминдері С=С байланысының әртүрлі атомдарында </a:t>
            </a:r>
            <a:r>
              <a:rPr lang="ru" sz="1600" b="1" i="0" u="none" strike="noStrike" cap="none">
                <a:solidFill>
                  <a:schemeClr val="dk1"/>
                </a:solidFill>
                <a:latin typeface="Book Antiqua"/>
                <a:ea typeface="Book Antiqua"/>
                <a:cs typeface="Book Antiqua"/>
                <a:sym typeface="Book Antiqua"/>
              </a:rPr>
              <a:t>екі ұқсас (бірдей) атомдар</a:t>
            </a:r>
            <a:r>
              <a:rPr lang="ru" sz="1600" b="0" i="0" u="none" strike="noStrike" cap="none">
                <a:solidFill>
                  <a:schemeClr val="dk1"/>
                </a:solidFill>
                <a:latin typeface="Book Antiqua"/>
                <a:ea typeface="Book Antiqua"/>
                <a:cs typeface="Book Antiqua"/>
                <a:sym typeface="Book Antiqua"/>
              </a:rPr>
              <a:t> немесе топтар </a:t>
            </a:r>
            <a:r>
              <a:rPr lang="ru" sz="1600" b="0" i="0" u="none" strike="noStrike" cap="none">
                <a:solidFill>
                  <a:srgbClr val="000000"/>
                </a:solidFill>
                <a:latin typeface="Book Antiqua"/>
                <a:ea typeface="Book Antiqua"/>
                <a:cs typeface="Book Antiqua"/>
                <a:sym typeface="Book Antiqua"/>
              </a:rPr>
              <a:t>үшін қолданылады.</a:t>
            </a:r>
            <a:endParaRPr sz="1600" b="0" i="0" u="none" strike="noStrike" cap="none">
              <a:solidFill>
                <a:srgbClr val="000000"/>
              </a:solidFill>
              <a:latin typeface="Book Antiqua"/>
              <a:ea typeface="Book Antiqua"/>
              <a:cs typeface="Book Antiqua"/>
              <a:sym typeface="Book Antiqua"/>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Book Antiqua"/>
              <a:ea typeface="Book Antiqua"/>
              <a:cs typeface="Book Antiqua"/>
              <a:sym typeface="Book Antiqua"/>
            </a:endParaRPr>
          </a:p>
          <a:p>
            <a:pPr marL="0" marR="0" lvl="0" indent="0" algn="just" rtl="0">
              <a:lnSpc>
                <a:spcPct val="100000"/>
              </a:lnSpc>
              <a:spcBef>
                <a:spcPts val="0"/>
              </a:spcBef>
              <a:spcAft>
                <a:spcPts val="0"/>
              </a:spcAft>
              <a:buClr>
                <a:srgbClr val="000000"/>
              </a:buClr>
              <a:buSzPts val="1600"/>
              <a:buFont typeface="Arial"/>
              <a:buNone/>
            </a:pPr>
            <a:r>
              <a:rPr lang="ru" sz="1600" b="1" i="0" u="none" strike="noStrike" cap="none">
                <a:solidFill>
                  <a:srgbClr val="000000"/>
                </a:solidFill>
                <a:latin typeface="Book Antiqua"/>
                <a:ea typeface="Book Antiqua"/>
                <a:cs typeface="Book Antiqua"/>
                <a:sym typeface="Book Antiqua"/>
              </a:rPr>
              <a:t>E/Z</a:t>
            </a:r>
            <a:r>
              <a:rPr lang="ru" sz="1600" b="0" i="0" u="none" strike="noStrike" cap="none">
                <a:solidFill>
                  <a:srgbClr val="000000"/>
                </a:solidFill>
                <a:latin typeface="Book Antiqua"/>
                <a:ea typeface="Book Antiqua"/>
                <a:cs typeface="Book Antiqua"/>
                <a:sym typeface="Book Antiqua"/>
              </a:rPr>
              <a:t> </a:t>
            </a:r>
            <a:r>
              <a:rPr lang="ru" sz="1600" b="0" i="0" u="none" strike="noStrike" cap="none">
                <a:solidFill>
                  <a:schemeClr val="dk1"/>
                </a:solidFill>
                <a:latin typeface="Book Antiqua"/>
                <a:ea typeface="Book Antiqua"/>
                <a:cs typeface="Book Antiqua"/>
                <a:sym typeface="Book Antiqua"/>
              </a:rPr>
              <a:t>терминдері С=С байланысының әртүрлі атомдарындағы үлкен атомдық нөмірлері бар екі атомдарына пайдаланылады. </a:t>
            </a:r>
            <a:endParaRPr sz="1600" b="0" i="0" u="none" strike="noStrike" cap="none">
              <a:solidFill>
                <a:schemeClr val="dk1"/>
              </a:solidFill>
              <a:latin typeface="Book Antiqua"/>
              <a:ea typeface="Book Antiqua"/>
              <a:cs typeface="Book Antiqua"/>
              <a:sym typeface="Book Antiqua"/>
            </a:endParaRPr>
          </a:p>
          <a:p>
            <a:pPr marL="0" marR="0" lvl="0" indent="0" algn="just" rtl="0">
              <a:lnSpc>
                <a:spcPct val="100000"/>
              </a:lnSpc>
              <a:spcBef>
                <a:spcPts val="0"/>
              </a:spcBef>
              <a:spcAft>
                <a:spcPts val="0"/>
              </a:spcAft>
              <a:buClr>
                <a:srgbClr val="000000"/>
              </a:buClr>
              <a:buSzPts val="1600"/>
              <a:buFont typeface="Arial"/>
              <a:buNone/>
            </a:pPr>
            <a:r>
              <a:rPr lang="ru" sz="1600" b="0" i="0" u="none" strike="noStrike" cap="none">
                <a:solidFill>
                  <a:srgbClr val="000000"/>
                </a:solidFill>
                <a:latin typeface="Book Antiqua"/>
                <a:ea typeface="Book Antiqua"/>
                <a:cs typeface="Book Antiqua"/>
                <a:sym typeface="Book Antiqua"/>
              </a:rPr>
              <a:t>E = қарама-қарсы жақтар, Z = бір жақта</a:t>
            </a:r>
            <a:endParaRPr sz="1600" b="0" i="0" u="none" strike="noStrike" cap="none">
              <a:solidFill>
                <a:srgbClr val="000000"/>
              </a:solidFill>
              <a:latin typeface="Book Antiqua"/>
              <a:ea typeface="Book Antiqua"/>
              <a:cs typeface="Book Antiqua"/>
              <a:sym typeface="Book Antiqu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2"/>
          <p:cNvSpPr txBox="1">
            <a:spLocks noGrp="1"/>
          </p:cNvSpPr>
          <p:nvPr>
            <p:ph type="title"/>
          </p:nvPr>
        </p:nvSpPr>
        <p:spPr>
          <a:xfrm>
            <a:off x="311688" y="581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ru" sz="2000" b="1">
                <a:solidFill>
                  <a:srgbClr val="000099"/>
                </a:solidFill>
              </a:rPr>
              <a:t>Жаттығу 1 (жалғасы)</a:t>
            </a:r>
            <a:endParaRPr sz="2000" b="1">
              <a:solidFill>
                <a:srgbClr val="000099"/>
              </a:solidFill>
            </a:endParaRPr>
          </a:p>
          <a:p>
            <a:pPr marL="0" lvl="0" indent="0" algn="l" rtl="0">
              <a:lnSpc>
                <a:spcPct val="115000"/>
              </a:lnSpc>
              <a:spcBef>
                <a:spcPts val="1100"/>
              </a:spcBef>
              <a:spcAft>
                <a:spcPts val="0"/>
              </a:spcAft>
              <a:buSzPts val="2800"/>
              <a:buNone/>
            </a:pPr>
            <a:r>
              <a:rPr lang="ru" sz="1900" b="1">
                <a:solidFill>
                  <a:srgbClr val="000099"/>
                </a:solidFill>
              </a:rPr>
              <a:t>Шешуі: </a:t>
            </a:r>
            <a:r>
              <a:rPr lang="ru" sz="1900" b="1"/>
              <a:t>(a)</a:t>
            </a:r>
            <a:r>
              <a:rPr lang="ru" sz="1900"/>
              <a:t> </a:t>
            </a:r>
            <a:r>
              <a:rPr lang="ru" sz="2000">
                <a:latin typeface="Book Antiqua"/>
                <a:ea typeface="Book Antiqua"/>
                <a:cs typeface="Book Antiqua"/>
                <a:sym typeface="Book Antiqua"/>
              </a:rPr>
              <a:t>алты C атомы, сақинасы жоқ </a:t>
            </a:r>
            <a:endParaRPr sz="2000">
              <a:latin typeface="Book Antiqua"/>
              <a:ea typeface="Book Antiqua"/>
              <a:cs typeface="Book Antiqua"/>
              <a:sym typeface="Book Antiqua"/>
            </a:endParaRPr>
          </a:p>
          <a:p>
            <a:pPr marL="0" lvl="0" indent="0" algn="l" rtl="0">
              <a:lnSpc>
                <a:spcPct val="115000"/>
              </a:lnSpc>
              <a:spcBef>
                <a:spcPts val="1100"/>
              </a:spcBef>
              <a:spcAft>
                <a:spcPts val="0"/>
              </a:spcAft>
              <a:buSzPts val="2800"/>
              <a:buNone/>
            </a:pPr>
            <a:endParaRPr sz="1900"/>
          </a:p>
          <a:p>
            <a:pPr marL="0" lvl="0" indent="0" algn="l" rtl="0">
              <a:lnSpc>
                <a:spcPct val="100000"/>
              </a:lnSpc>
              <a:spcBef>
                <a:spcPts val="0"/>
              </a:spcBef>
              <a:spcAft>
                <a:spcPts val="0"/>
              </a:spcAft>
              <a:buSzPts val="2800"/>
              <a:buNone/>
            </a:pPr>
            <a:endParaRPr/>
          </a:p>
        </p:txBody>
      </p:sp>
      <p:pic>
        <p:nvPicPr>
          <p:cNvPr id="97" name="Google Shape;97;p22"/>
          <p:cNvPicPr preferRelativeResize="0"/>
          <p:nvPr/>
        </p:nvPicPr>
        <p:blipFill rotWithShape="1">
          <a:blip r:embed="rId3">
            <a:alphaModFix/>
          </a:blip>
          <a:srcRect/>
          <a:stretch/>
        </p:blipFill>
        <p:spPr>
          <a:xfrm>
            <a:off x="457200" y="1111200"/>
            <a:ext cx="8267700" cy="1714500"/>
          </a:xfrm>
          <a:prstGeom prst="rect">
            <a:avLst/>
          </a:prstGeom>
          <a:noFill/>
          <a:ln>
            <a:noFill/>
          </a:ln>
        </p:spPr>
      </p:pic>
      <p:pic>
        <p:nvPicPr>
          <p:cNvPr id="98" name="Google Shape;98;p22"/>
          <p:cNvPicPr preferRelativeResize="0"/>
          <p:nvPr/>
        </p:nvPicPr>
        <p:blipFill rotWithShape="1">
          <a:blip r:embed="rId4">
            <a:alphaModFix/>
          </a:blip>
          <a:srcRect/>
          <a:stretch/>
        </p:blipFill>
        <p:spPr>
          <a:xfrm>
            <a:off x="2366950" y="3030013"/>
            <a:ext cx="4410075" cy="1914525"/>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p76"/>
          <p:cNvSpPr txBox="1">
            <a:spLocks noGrp="1"/>
          </p:cNvSpPr>
          <p:nvPr>
            <p:ph type="title"/>
          </p:nvPr>
        </p:nvSpPr>
        <p:spPr>
          <a:xfrm>
            <a:off x="311700" y="2343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ru" i="1"/>
              <a:t>цис/транс</a:t>
            </a:r>
            <a:r>
              <a:rPr lang="ru"/>
              <a:t> изомерлер тұрақтылығы</a:t>
            </a:r>
            <a:endParaRPr/>
          </a:p>
        </p:txBody>
      </p:sp>
      <p:pic>
        <p:nvPicPr>
          <p:cNvPr id="629" name="Google Shape;629;p76"/>
          <p:cNvPicPr preferRelativeResize="0"/>
          <p:nvPr/>
        </p:nvPicPr>
        <p:blipFill rotWithShape="1">
          <a:blip r:embed="rId3">
            <a:alphaModFix/>
          </a:blip>
          <a:srcRect/>
          <a:stretch/>
        </p:blipFill>
        <p:spPr>
          <a:xfrm>
            <a:off x="1279825" y="1078275"/>
            <a:ext cx="6349699" cy="1493475"/>
          </a:xfrm>
          <a:prstGeom prst="rect">
            <a:avLst/>
          </a:prstGeom>
          <a:noFill/>
          <a:ln>
            <a:noFill/>
          </a:ln>
        </p:spPr>
      </p:pic>
      <p:pic>
        <p:nvPicPr>
          <p:cNvPr id="630" name="Google Shape;630;p76"/>
          <p:cNvPicPr preferRelativeResize="0"/>
          <p:nvPr/>
        </p:nvPicPr>
        <p:blipFill rotWithShape="1">
          <a:blip r:embed="rId4">
            <a:alphaModFix/>
          </a:blip>
          <a:srcRect t="15887" b="26631"/>
          <a:stretch/>
        </p:blipFill>
        <p:spPr>
          <a:xfrm>
            <a:off x="1000350" y="2986950"/>
            <a:ext cx="6724650" cy="1127850"/>
          </a:xfrm>
          <a:prstGeom prst="rect">
            <a:avLst/>
          </a:prstGeom>
          <a:noFill/>
          <a:ln>
            <a:noFill/>
          </a:ln>
        </p:spPr>
      </p:pic>
      <p:sp>
        <p:nvSpPr>
          <p:cNvPr id="631" name="Google Shape;631;p76"/>
          <p:cNvSpPr txBox="1"/>
          <p:nvPr/>
        </p:nvSpPr>
        <p:spPr>
          <a:xfrm>
            <a:off x="1388125" y="2639925"/>
            <a:ext cx="5639400" cy="347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ru" sz="1600" b="0" i="0" u="none" strike="noStrike" cap="none">
                <a:solidFill>
                  <a:srgbClr val="000000"/>
                </a:solidFill>
                <a:latin typeface="Book Antiqua"/>
                <a:ea typeface="Book Antiqua"/>
                <a:cs typeface="Book Antiqua"/>
                <a:sym typeface="Book Antiqua"/>
              </a:rPr>
              <a:t>орынбасқан алкенлердің салыстырмалы тұрақтылығы:</a:t>
            </a:r>
            <a:endParaRPr sz="1600" b="0" i="0" u="none" strike="noStrike" cap="none">
              <a:solidFill>
                <a:srgbClr val="000000"/>
              </a:solidFill>
              <a:latin typeface="Book Antiqua"/>
              <a:ea typeface="Book Antiqua"/>
              <a:cs typeface="Book Antiqua"/>
              <a:sym typeface="Book Antiqua"/>
            </a:endParaRPr>
          </a:p>
        </p:txBody>
      </p:sp>
      <p:sp>
        <p:nvSpPr>
          <p:cNvPr id="632" name="Google Shape;632;p76"/>
          <p:cNvSpPr txBox="1"/>
          <p:nvPr/>
        </p:nvSpPr>
        <p:spPr>
          <a:xfrm>
            <a:off x="777250" y="4114800"/>
            <a:ext cx="1379400" cy="657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ru" sz="1400" b="1" i="0" u="none" strike="noStrike" cap="none">
                <a:solidFill>
                  <a:srgbClr val="000000"/>
                </a:solidFill>
                <a:latin typeface="Book Antiqua"/>
                <a:ea typeface="Book Antiqua"/>
                <a:cs typeface="Book Antiqua"/>
                <a:sym typeface="Book Antiqua"/>
              </a:rPr>
              <a:t>тетра-	орынбасқан</a:t>
            </a:r>
            <a:endParaRPr sz="1400" b="1" i="0" u="none" strike="noStrike" cap="none">
              <a:solidFill>
                <a:srgbClr val="000000"/>
              </a:solidFill>
              <a:latin typeface="Book Antiqua"/>
              <a:ea typeface="Book Antiqua"/>
              <a:cs typeface="Book Antiqua"/>
              <a:sym typeface="Book Antiqua"/>
            </a:endParaRPr>
          </a:p>
        </p:txBody>
      </p:sp>
      <p:sp>
        <p:nvSpPr>
          <p:cNvPr id="633" name="Google Shape;633;p76"/>
          <p:cNvSpPr txBox="1"/>
          <p:nvPr/>
        </p:nvSpPr>
        <p:spPr>
          <a:xfrm>
            <a:off x="2156650" y="4114800"/>
            <a:ext cx="1090800" cy="495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ru" sz="1400" b="1" i="0" u="none" strike="noStrike" cap="none">
                <a:solidFill>
                  <a:srgbClr val="000000"/>
                </a:solidFill>
                <a:latin typeface="Book Antiqua"/>
                <a:ea typeface="Book Antiqua"/>
                <a:cs typeface="Book Antiqua"/>
                <a:sym typeface="Book Antiqua"/>
              </a:rPr>
              <a:t>үш-</a:t>
            </a:r>
            <a:r>
              <a:rPr lang="ru" sz="1400" b="1" i="0" u="none" strike="noStrike" cap="none">
                <a:solidFill>
                  <a:schemeClr val="dk1"/>
                </a:solidFill>
                <a:latin typeface="Book Antiqua"/>
                <a:ea typeface="Book Antiqua"/>
                <a:cs typeface="Book Antiqua"/>
                <a:sym typeface="Book Antiqua"/>
              </a:rPr>
              <a:t>орынбасқан</a:t>
            </a:r>
            <a:endParaRPr sz="1400" b="1" i="0" u="none" strike="noStrike" cap="none">
              <a:solidFill>
                <a:srgbClr val="000000"/>
              </a:solidFill>
              <a:latin typeface="Book Antiqua"/>
              <a:ea typeface="Book Antiqua"/>
              <a:cs typeface="Book Antiqua"/>
              <a:sym typeface="Book Antiqua"/>
            </a:endParaRPr>
          </a:p>
        </p:txBody>
      </p:sp>
      <p:sp>
        <p:nvSpPr>
          <p:cNvPr id="634" name="Google Shape;634;p76"/>
          <p:cNvSpPr txBox="1"/>
          <p:nvPr/>
        </p:nvSpPr>
        <p:spPr>
          <a:xfrm>
            <a:off x="4015675" y="4189200"/>
            <a:ext cx="1846800" cy="347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ru" sz="1400" b="1" i="0" u="none" strike="noStrike" cap="none">
                <a:solidFill>
                  <a:srgbClr val="000000"/>
                </a:solidFill>
                <a:latin typeface="Book Antiqua"/>
                <a:ea typeface="Book Antiqua"/>
                <a:cs typeface="Book Antiqua"/>
                <a:sym typeface="Book Antiqua"/>
              </a:rPr>
              <a:t>екі-</a:t>
            </a:r>
            <a:r>
              <a:rPr lang="ru" sz="1400" b="1" i="0" u="none" strike="noStrike" cap="none">
                <a:solidFill>
                  <a:schemeClr val="dk1"/>
                </a:solidFill>
                <a:latin typeface="Book Antiqua"/>
                <a:ea typeface="Book Antiqua"/>
                <a:cs typeface="Book Antiqua"/>
                <a:sym typeface="Book Antiqua"/>
              </a:rPr>
              <a:t>орынбасқан</a:t>
            </a:r>
            <a:endParaRPr sz="1400" b="1" i="0" u="none" strike="noStrike" cap="none">
              <a:solidFill>
                <a:srgbClr val="000000"/>
              </a:solidFill>
              <a:latin typeface="Book Antiqua"/>
              <a:ea typeface="Book Antiqua"/>
              <a:cs typeface="Book Antiqua"/>
              <a:sym typeface="Book Antiqua"/>
            </a:endParaRPr>
          </a:p>
        </p:txBody>
      </p:sp>
      <p:sp>
        <p:nvSpPr>
          <p:cNvPr id="635" name="Google Shape;635;p76"/>
          <p:cNvSpPr txBox="1"/>
          <p:nvPr/>
        </p:nvSpPr>
        <p:spPr>
          <a:xfrm>
            <a:off x="6175900" y="4189200"/>
            <a:ext cx="1846800" cy="347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ru" sz="1400" b="1" i="0" u="none" strike="noStrike" cap="none">
                <a:solidFill>
                  <a:srgbClr val="000000"/>
                </a:solidFill>
                <a:latin typeface="Book Antiqua"/>
                <a:ea typeface="Book Antiqua"/>
                <a:cs typeface="Book Antiqua"/>
                <a:sym typeface="Book Antiqua"/>
              </a:rPr>
              <a:t>моно-</a:t>
            </a:r>
            <a:r>
              <a:rPr lang="ru" sz="1400" b="1" i="0" u="none" strike="noStrike" cap="none">
                <a:solidFill>
                  <a:schemeClr val="dk1"/>
                </a:solidFill>
                <a:latin typeface="Book Antiqua"/>
                <a:ea typeface="Book Antiqua"/>
                <a:cs typeface="Book Antiqua"/>
                <a:sym typeface="Book Antiqua"/>
              </a:rPr>
              <a:t>орынбасқан</a:t>
            </a:r>
            <a:endParaRPr sz="1400" b="1" i="0" u="none" strike="noStrike" cap="none">
              <a:solidFill>
                <a:srgbClr val="000000"/>
              </a:solidFill>
              <a:latin typeface="Book Antiqua"/>
              <a:ea typeface="Book Antiqua"/>
              <a:cs typeface="Book Antiqua"/>
              <a:sym typeface="Book Antiqua"/>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Google Shape;640;p77"/>
          <p:cNvSpPr txBox="1">
            <a:spLocks noGrp="1"/>
          </p:cNvSpPr>
          <p:nvPr>
            <p:ph type="title"/>
          </p:nvPr>
        </p:nvSpPr>
        <p:spPr>
          <a:xfrm>
            <a:off x="162950" y="13517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ru">
                <a:highlight>
                  <a:srgbClr val="EAD1DC"/>
                </a:highlight>
                <a:latin typeface="Book Antiqua"/>
                <a:ea typeface="Book Antiqua"/>
                <a:cs typeface="Book Antiqua"/>
                <a:sym typeface="Book Antiqua"/>
              </a:rPr>
              <a:t>Z/E изомериясының мысалдары</a:t>
            </a:r>
            <a:endParaRPr>
              <a:highlight>
                <a:srgbClr val="EAD1DC"/>
              </a:highlight>
              <a:latin typeface="Book Antiqua"/>
              <a:ea typeface="Book Antiqua"/>
              <a:cs typeface="Book Antiqua"/>
              <a:sym typeface="Book Antiqua"/>
            </a:endParaRPr>
          </a:p>
        </p:txBody>
      </p:sp>
      <p:pic>
        <p:nvPicPr>
          <p:cNvPr id="641" name="Google Shape;641;p77" descr="Картинки по запросу z e isomers"/>
          <p:cNvPicPr preferRelativeResize="0"/>
          <p:nvPr/>
        </p:nvPicPr>
        <p:blipFill rotWithShape="1">
          <a:blip r:embed="rId3">
            <a:alphaModFix/>
          </a:blip>
          <a:srcRect/>
          <a:stretch/>
        </p:blipFill>
        <p:spPr>
          <a:xfrm>
            <a:off x="278425" y="835550"/>
            <a:ext cx="8587200" cy="39777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Google Shape;646;p78"/>
          <p:cNvSpPr txBox="1">
            <a:spLocks noGrp="1"/>
          </p:cNvSpPr>
          <p:nvPr>
            <p:ph type="title"/>
          </p:nvPr>
        </p:nvSpPr>
        <p:spPr>
          <a:xfrm>
            <a:off x="835475" y="172375"/>
            <a:ext cx="8013900" cy="732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ru" sz="2200">
                <a:latin typeface="Book Antiqua"/>
                <a:ea typeface="Book Antiqua"/>
                <a:cs typeface="Book Antiqua"/>
                <a:sym typeface="Book Antiqua"/>
              </a:rPr>
              <a:t>Кейс:</a:t>
            </a:r>
            <a:r>
              <a:rPr lang="ru" sz="2200">
                <a:highlight>
                  <a:srgbClr val="D5A6BD"/>
                </a:highlight>
                <a:latin typeface="Book Antiqua"/>
                <a:ea typeface="Book Antiqua"/>
                <a:cs typeface="Book Antiqua"/>
                <a:sym typeface="Book Antiqua"/>
              </a:rPr>
              <a:t>	Крахмал ағзамен өте оңай сіңіріледі, целлюлоза жоқ!  Неге? Сіздердің ұсыныстарыңыз?</a:t>
            </a:r>
            <a:endParaRPr sz="2200">
              <a:highlight>
                <a:srgbClr val="D5A6BD"/>
              </a:highlight>
              <a:latin typeface="Book Antiqua"/>
              <a:ea typeface="Book Antiqua"/>
              <a:cs typeface="Book Antiqua"/>
              <a:sym typeface="Book Antiqua"/>
            </a:endParaRPr>
          </a:p>
          <a:p>
            <a:pPr marL="0" lvl="0" indent="0" algn="l" rtl="0">
              <a:lnSpc>
                <a:spcPct val="100000"/>
              </a:lnSpc>
              <a:spcBef>
                <a:spcPts val="0"/>
              </a:spcBef>
              <a:spcAft>
                <a:spcPts val="0"/>
              </a:spcAft>
              <a:buSzPts val="2800"/>
              <a:buNone/>
            </a:pPr>
            <a:endParaRPr sz="2200">
              <a:highlight>
                <a:srgbClr val="D5A6BD"/>
              </a:highlight>
              <a:latin typeface="Book Antiqua"/>
              <a:ea typeface="Book Antiqua"/>
              <a:cs typeface="Book Antiqua"/>
              <a:sym typeface="Book Antiqua"/>
            </a:endParaRPr>
          </a:p>
        </p:txBody>
      </p:sp>
      <p:pic>
        <p:nvPicPr>
          <p:cNvPr id="647" name="Google Shape;647;p78" descr="Похожее изображение"/>
          <p:cNvPicPr preferRelativeResize="0"/>
          <p:nvPr/>
        </p:nvPicPr>
        <p:blipFill rotWithShape="1">
          <a:blip r:embed="rId3">
            <a:alphaModFix/>
          </a:blip>
          <a:srcRect/>
          <a:stretch/>
        </p:blipFill>
        <p:spPr>
          <a:xfrm>
            <a:off x="1967450" y="973675"/>
            <a:ext cx="5180676" cy="4226350"/>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Google Shape;652;p79"/>
          <p:cNvSpPr txBox="1">
            <a:spLocks noGrp="1"/>
          </p:cNvSpPr>
          <p:nvPr>
            <p:ph type="body" idx="1"/>
          </p:nvPr>
        </p:nvSpPr>
        <p:spPr>
          <a:xfrm>
            <a:off x="311700" y="745075"/>
            <a:ext cx="8520600" cy="12264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1600"/>
              </a:spcAft>
              <a:buSzPts val="1800"/>
              <a:buNone/>
            </a:pPr>
            <a:r>
              <a:rPr lang="ru" sz="2200" i="1"/>
              <a:t>Транс</a:t>
            </a:r>
            <a:r>
              <a:rPr lang="ru" sz="2200"/>
              <a:t>-изомерлер тұрақтырақ және жинақырақ, сондықтан бұзу үшін </a:t>
            </a:r>
            <a:r>
              <a:rPr lang="ru" sz="2200" i="1"/>
              <a:t>цис</a:t>
            </a:r>
            <a:r>
              <a:rPr lang="ru" sz="2200"/>
              <a:t>-изомерлерге қарағанда көбірек энергия керек; оған қоса кеңістіктік барьердің (тосқауыл) әсерінен ферменттердің “жақындауы” қиынға соғады.</a:t>
            </a:r>
            <a:endParaRPr sz="2200"/>
          </a:p>
        </p:txBody>
      </p:sp>
      <p:sp>
        <p:nvSpPr>
          <p:cNvPr id="653" name="Google Shape;653;p79"/>
          <p:cNvSpPr txBox="1">
            <a:spLocks noGrp="1"/>
          </p:cNvSpPr>
          <p:nvPr>
            <p:ph type="title"/>
          </p:nvPr>
        </p:nvSpPr>
        <p:spPr>
          <a:xfrm>
            <a:off x="250675" y="172375"/>
            <a:ext cx="8598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ru" sz="2200">
                <a:highlight>
                  <a:srgbClr val="D5A6BD"/>
                </a:highlight>
                <a:latin typeface="Book Antiqua"/>
                <a:ea typeface="Book Antiqua"/>
                <a:cs typeface="Book Antiqua"/>
                <a:sym typeface="Book Antiqua"/>
              </a:rPr>
              <a:t>Крахмал ағзамен өте оңай сіңіріледі, целлюлоза жоқ! Жауабы</a:t>
            </a:r>
            <a:endParaRPr>
              <a:highlight>
                <a:srgbClr val="D5A6BD"/>
              </a:highlight>
              <a:latin typeface="Book Antiqua"/>
              <a:ea typeface="Book Antiqua"/>
              <a:cs typeface="Book Antiqua"/>
              <a:sym typeface="Book Antiqua"/>
            </a:endParaRPr>
          </a:p>
        </p:txBody>
      </p:sp>
      <p:pic>
        <p:nvPicPr>
          <p:cNvPr id="654" name="Google Shape;654;p79" descr="Картинки по запросу bond energy in starch and cellulose"/>
          <p:cNvPicPr preferRelativeResize="0"/>
          <p:nvPr/>
        </p:nvPicPr>
        <p:blipFill rotWithShape="1">
          <a:blip r:embed="rId3">
            <a:alphaModFix/>
          </a:blip>
          <a:srcRect t="16167" b="16851"/>
          <a:stretch/>
        </p:blipFill>
        <p:spPr>
          <a:xfrm>
            <a:off x="1784975" y="2684225"/>
            <a:ext cx="6028351" cy="2195975"/>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Google Shape;659;p80"/>
          <p:cNvSpPr txBox="1">
            <a:spLocks noGrp="1"/>
          </p:cNvSpPr>
          <p:nvPr>
            <p:ph type="title"/>
          </p:nvPr>
        </p:nvSpPr>
        <p:spPr>
          <a:xfrm>
            <a:off x="211588" y="279850"/>
            <a:ext cx="8520600" cy="572700"/>
          </a:xfrm>
          <a:prstGeom prst="rect">
            <a:avLst/>
          </a:prstGeom>
          <a:noFill/>
          <a:ln>
            <a:noFill/>
          </a:ln>
        </p:spPr>
        <p:txBody>
          <a:bodyPr spcFirstLastPara="1" wrap="square" lIns="91425" tIns="91425" rIns="91425" bIns="91425" anchor="t" anchorCtr="0">
            <a:noAutofit/>
          </a:bodyPr>
          <a:lstStyle/>
          <a:p>
            <a:pPr marL="0" lvl="0" indent="457200" algn="l" rtl="0">
              <a:lnSpc>
                <a:spcPct val="100000"/>
              </a:lnSpc>
              <a:spcBef>
                <a:spcPts val="0"/>
              </a:spcBef>
              <a:spcAft>
                <a:spcPts val="0"/>
              </a:spcAft>
              <a:buClr>
                <a:schemeClr val="dk1"/>
              </a:buClr>
              <a:buSzPts val="1100"/>
              <a:buFont typeface="Arial"/>
              <a:buNone/>
            </a:pPr>
            <a:r>
              <a:rPr lang="ru">
                <a:latin typeface="Book Antiqua"/>
                <a:ea typeface="Book Antiqua"/>
                <a:cs typeface="Book Antiqua"/>
                <a:sym typeface="Book Antiqua"/>
              </a:rPr>
              <a:t>Алкиндердің ИЮПАК номенклатурасы</a:t>
            </a:r>
            <a:endParaRPr>
              <a:latin typeface="Book Antiqua"/>
              <a:ea typeface="Book Antiqua"/>
              <a:cs typeface="Book Antiqua"/>
              <a:sym typeface="Book Antiqua"/>
            </a:endParaRPr>
          </a:p>
        </p:txBody>
      </p:sp>
      <p:sp>
        <p:nvSpPr>
          <p:cNvPr id="660" name="Google Shape;660;p80"/>
          <p:cNvSpPr txBox="1"/>
          <p:nvPr/>
        </p:nvSpPr>
        <p:spPr>
          <a:xfrm>
            <a:off x="173500" y="929550"/>
            <a:ext cx="8596800" cy="3643800"/>
          </a:xfrm>
          <a:prstGeom prst="rect">
            <a:avLst/>
          </a:prstGeom>
          <a:noFill/>
          <a:ln>
            <a:noFill/>
          </a:ln>
        </p:spPr>
        <p:txBody>
          <a:bodyPr spcFirstLastPara="1" wrap="square" lIns="91425" tIns="91425" rIns="91425" bIns="91425" anchor="t" anchorCtr="0">
            <a:noAutofit/>
          </a:bodyPr>
          <a:lstStyle/>
          <a:p>
            <a:pPr marL="457200" marR="0" lvl="0" indent="-342900" algn="just" rtl="0">
              <a:lnSpc>
                <a:spcPct val="100000"/>
              </a:lnSpc>
              <a:spcBef>
                <a:spcPts val="0"/>
              </a:spcBef>
              <a:spcAft>
                <a:spcPts val="0"/>
              </a:spcAft>
              <a:buClr>
                <a:srgbClr val="000000"/>
              </a:buClr>
              <a:buSzPts val="1800"/>
              <a:buFont typeface="Book Antiqua"/>
              <a:buAutoNum type="arabicPeriod"/>
            </a:pPr>
            <a:r>
              <a:rPr lang="ru" sz="1800" b="0" i="0" u="none" strike="noStrike" cap="none">
                <a:solidFill>
                  <a:srgbClr val="000000"/>
                </a:solidFill>
                <a:highlight>
                  <a:srgbClr val="FFFFFF"/>
                </a:highlight>
                <a:latin typeface="Book Antiqua"/>
                <a:ea typeface="Book Antiqua"/>
                <a:cs typeface="Book Antiqua"/>
                <a:sym typeface="Book Antiqua"/>
              </a:rPr>
              <a:t>Құрамында көміртек-көміртек үш байланысы бар ең ұзын үздіксіз көміртегі атом тізбегін анықтаңыз.</a:t>
            </a:r>
            <a:endParaRPr sz="1800" b="0" i="0" u="none" strike="noStrike" cap="none">
              <a:solidFill>
                <a:srgbClr val="000000"/>
              </a:solidFill>
              <a:highlight>
                <a:srgbClr val="FFFFFF"/>
              </a:highlight>
              <a:latin typeface="Book Antiqua"/>
              <a:ea typeface="Book Antiqua"/>
              <a:cs typeface="Book Antiqua"/>
              <a:sym typeface="Book Antiqua"/>
            </a:endParaRPr>
          </a:p>
          <a:p>
            <a:pPr marL="45720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highlight>
                <a:srgbClr val="FFFFFF"/>
              </a:highlight>
              <a:latin typeface="Book Antiqua"/>
              <a:ea typeface="Book Antiqua"/>
              <a:cs typeface="Book Antiqua"/>
              <a:sym typeface="Book Antiqua"/>
            </a:endParaRPr>
          </a:p>
          <a:p>
            <a:pPr marL="457200" marR="0" lvl="0" indent="-342900" algn="just" rtl="0">
              <a:lnSpc>
                <a:spcPct val="100000"/>
              </a:lnSpc>
              <a:spcBef>
                <a:spcPts val="0"/>
              </a:spcBef>
              <a:spcAft>
                <a:spcPts val="0"/>
              </a:spcAft>
              <a:buClr>
                <a:srgbClr val="000000"/>
              </a:buClr>
              <a:buSzPts val="1800"/>
              <a:buFont typeface="Book Antiqua"/>
              <a:buAutoNum type="arabicPeriod"/>
            </a:pPr>
            <a:r>
              <a:rPr lang="ru" sz="1800" b="0" i="0" u="none" strike="noStrike" cap="none">
                <a:solidFill>
                  <a:schemeClr val="dk1"/>
                </a:solidFill>
                <a:highlight>
                  <a:schemeClr val="lt1"/>
                </a:highlight>
                <a:latin typeface="Book Antiqua"/>
                <a:ea typeface="Book Antiqua"/>
                <a:cs typeface="Book Antiqua"/>
                <a:sym typeface="Book Antiqua"/>
              </a:rPr>
              <a:t>бар ең ұзын үздіксіз тізбегіндегі көміртегі атомдары санын үш байланыс жақын жерден санау.</a:t>
            </a:r>
            <a:endParaRPr sz="1800" b="0" i="0" u="none" strike="noStrike" cap="none">
              <a:solidFill>
                <a:srgbClr val="000000"/>
              </a:solidFill>
              <a:highlight>
                <a:srgbClr val="FFFFFF"/>
              </a:highlight>
              <a:latin typeface="Book Antiqua"/>
              <a:ea typeface="Book Antiqua"/>
              <a:cs typeface="Book Antiqua"/>
              <a:sym typeface="Book Antiqua"/>
            </a:endParaRPr>
          </a:p>
          <a:p>
            <a:pPr marL="45720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highlight>
                <a:srgbClr val="FFFFFF"/>
              </a:highlight>
              <a:latin typeface="Book Antiqua"/>
              <a:ea typeface="Book Antiqua"/>
              <a:cs typeface="Book Antiqua"/>
              <a:sym typeface="Book Antiqua"/>
            </a:endParaRPr>
          </a:p>
          <a:p>
            <a:pPr marL="457200" marR="0" lvl="0" indent="-342900" algn="just" rtl="0">
              <a:lnSpc>
                <a:spcPct val="100000"/>
              </a:lnSpc>
              <a:spcBef>
                <a:spcPts val="0"/>
              </a:spcBef>
              <a:spcAft>
                <a:spcPts val="0"/>
              </a:spcAft>
              <a:buClr>
                <a:srgbClr val="000000"/>
              </a:buClr>
              <a:buSzPts val="1800"/>
              <a:buFont typeface="Book Antiqua"/>
              <a:buAutoNum type="arabicPeriod"/>
            </a:pPr>
            <a:r>
              <a:rPr lang="ru" sz="1800" b="0" i="0" u="none" strike="noStrike" cap="none">
                <a:solidFill>
                  <a:srgbClr val="000000"/>
                </a:solidFill>
                <a:highlight>
                  <a:srgbClr val="FFFFFF"/>
                </a:highlight>
                <a:latin typeface="Book Antiqua"/>
                <a:ea typeface="Book Antiqua"/>
                <a:cs typeface="Book Antiqua"/>
                <a:sym typeface="Book Antiqua"/>
              </a:rPr>
              <a:t>Үш байланыстың орнын алкин атауы алдына сандардың төменін қою арқылы орналастырады.</a:t>
            </a:r>
            <a:endParaRPr sz="1800" b="0" i="0" u="none" strike="noStrike" cap="none">
              <a:solidFill>
                <a:srgbClr val="000000"/>
              </a:solidFill>
              <a:highlight>
                <a:srgbClr val="FFFFFF"/>
              </a:highlight>
              <a:latin typeface="Book Antiqua"/>
              <a:ea typeface="Book Antiqua"/>
              <a:cs typeface="Book Antiqua"/>
              <a:sym typeface="Book Antiqua"/>
            </a:endParaRPr>
          </a:p>
          <a:p>
            <a:pPr marL="45720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highlight>
                <a:srgbClr val="FFFFFF"/>
              </a:highlight>
              <a:latin typeface="Book Antiqua"/>
              <a:ea typeface="Book Antiqua"/>
              <a:cs typeface="Book Antiqua"/>
              <a:sym typeface="Book Antiqua"/>
            </a:endParaRPr>
          </a:p>
          <a:p>
            <a:pPr marL="457200" marR="0" lvl="0" indent="-342900" algn="just" rtl="0">
              <a:lnSpc>
                <a:spcPct val="100000"/>
              </a:lnSpc>
              <a:spcBef>
                <a:spcPts val="0"/>
              </a:spcBef>
              <a:spcAft>
                <a:spcPts val="0"/>
              </a:spcAft>
              <a:buClr>
                <a:srgbClr val="000000"/>
              </a:buClr>
              <a:buSzPts val="1800"/>
              <a:buFont typeface="Book Antiqua"/>
              <a:buAutoNum type="arabicPeriod"/>
            </a:pPr>
            <a:r>
              <a:rPr lang="ru" sz="1800" b="0" i="0" u="none" strike="noStrike" cap="none">
                <a:solidFill>
                  <a:srgbClr val="000000"/>
                </a:solidFill>
                <a:highlight>
                  <a:srgbClr val="FFFFFF"/>
                </a:highlight>
                <a:latin typeface="Book Antiqua"/>
                <a:ea typeface="Book Antiqua"/>
                <a:cs typeface="Book Antiqua"/>
                <a:sym typeface="Book Antiqua"/>
              </a:rPr>
              <a:t>Кез-келген орынбасар атомы немесе топтың орналасуы және атауы келтіріледі.</a:t>
            </a:r>
            <a:endParaRPr sz="1800" b="0" i="0" u="none" strike="noStrike" cap="none">
              <a:solidFill>
                <a:srgbClr val="000000"/>
              </a:solidFill>
              <a:highlight>
                <a:srgbClr val="FFFFFF"/>
              </a:highlight>
              <a:latin typeface="Book Antiqua"/>
              <a:ea typeface="Book Antiqua"/>
              <a:cs typeface="Book Antiqua"/>
              <a:sym typeface="Book Antiqua"/>
            </a:endParaRPr>
          </a:p>
          <a:p>
            <a:pPr marL="45720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highlight>
                <a:srgbClr val="FFFFFF"/>
              </a:highlight>
              <a:latin typeface="Book Antiqua"/>
              <a:ea typeface="Book Antiqua"/>
              <a:cs typeface="Book Antiqua"/>
              <a:sym typeface="Book Antiqua"/>
            </a:endParaRPr>
          </a:p>
          <a:p>
            <a:pPr marL="45720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highlight>
                <a:srgbClr val="FFFFFF"/>
              </a:highlight>
              <a:latin typeface="Book Antiqua"/>
              <a:ea typeface="Book Antiqua"/>
              <a:cs typeface="Book Antiqua"/>
              <a:sym typeface="Book Antiqua"/>
            </a:endParaRPr>
          </a:p>
          <a:p>
            <a:pPr marL="45720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highlight>
                <a:srgbClr val="FFFFFF"/>
              </a:highlight>
              <a:latin typeface="Book Antiqua"/>
              <a:ea typeface="Book Antiqua"/>
              <a:cs typeface="Book Antiqua"/>
              <a:sym typeface="Book Antiqua"/>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5" name="Google Shape;665;p81"/>
          <p:cNvSpPr txBox="1">
            <a:spLocks noGrp="1"/>
          </p:cNvSpPr>
          <p:nvPr>
            <p:ph type="title"/>
          </p:nvPr>
        </p:nvSpPr>
        <p:spPr>
          <a:xfrm>
            <a:off x="249738" y="321075"/>
            <a:ext cx="8520600" cy="572700"/>
          </a:xfrm>
          <a:prstGeom prst="rect">
            <a:avLst/>
          </a:prstGeom>
          <a:noFill/>
          <a:ln>
            <a:noFill/>
          </a:ln>
        </p:spPr>
        <p:txBody>
          <a:bodyPr spcFirstLastPara="1" wrap="square" lIns="91425" tIns="91425" rIns="91425" bIns="91425" anchor="t" anchorCtr="0">
            <a:noAutofit/>
          </a:bodyPr>
          <a:lstStyle/>
          <a:p>
            <a:pPr marL="0" lvl="0" indent="457200" algn="l" rtl="0">
              <a:lnSpc>
                <a:spcPct val="100000"/>
              </a:lnSpc>
              <a:spcBef>
                <a:spcPts val="0"/>
              </a:spcBef>
              <a:spcAft>
                <a:spcPts val="0"/>
              </a:spcAft>
              <a:buClr>
                <a:schemeClr val="dk1"/>
              </a:buClr>
              <a:buSzPts val="1100"/>
              <a:buFont typeface="Arial"/>
              <a:buNone/>
            </a:pPr>
            <a:r>
              <a:rPr lang="ru">
                <a:latin typeface="Book Antiqua"/>
                <a:ea typeface="Book Antiqua"/>
                <a:cs typeface="Book Antiqua"/>
                <a:sym typeface="Book Antiqua"/>
              </a:rPr>
              <a:t>Алкиндердің ИЮПАК номенклатурасы</a:t>
            </a:r>
            <a:endParaRPr>
              <a:latin typeface="Book Antiqua"/>
              <a:ea typeface="Book Antiqua"/>
              <a:cs typeface="Book Antiqua"/>
              <a:sym typeface="Book Antiqua"/>
            </a:endParaRPr>
          </a:p>
          <a:p>
            <a:pPr marL="0" lvl="0" indent="0" algn="l" rtl="0">
              <a:lnSpc>
                <a:spcPct val="100000"/>
              </a:lnSpc>
              <a:spcBef>
                <a:spcPts val="0"/>
              </a:spcBef>
              <a:spcAft>
                <a:spcPts val="0"/>
              </a:spcAft>
              <a:buSzPts val="2800"/>
              <a:buNone/>
            </a:pPr>
            <a:endParaRPr>
              <a:latin typeface="Book Antiqua"/>
              <a:ea typeface="Book Antiqua"/>
              <a:cs typeface="Book Antiqua"/>
              <a:sym typeface="Book Antiqua"/>
            </a:endParaRPr>
          </a:p>
        </p:txBody>
      </p:sp>
      <p:sp>
        <p:nvSpPr>
          <p:cNvPr id="666" name="Google Shape;666;p81"/>
          <p:cNvSpPr txBox="1"/>
          <p:nvPr/>
        </p:nvSpPr>
        <p:spPr>
          <a:xfrm>
            <a:off x="459600" y="1127875"/>
            <a:ext cx="8244600" cy="1283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ru" sz="1800" b="0" i="0" u="none" strike="noStrike" cap="none">
                <a:solidFill>
                  <a:srgbClr val="000000"/>
                </a:solidFill>
                <a:latin typeface="Book Antiqua"/>
                <a:ea typeface="Book Antiqua"/>
                <a:cs typeface="Book Antiqua"/>
                <a:sym typeface="Book Antiqua"/>
              </a:rPr>
              <a:t>Қосылыстар </a:t>
            </a:r>
            <a:endParaRPr sz="1800" b="0" i="0" u="none" strike="noStrike" cap="none">
              <a:solidFill>
                <a:srgbClr val="000000"/>
              </a:solidFill>
              <a:latin typeface="Book Antiqua"/>
              <a:ea typeface="Book Antiqua"/>
              <a:cs typeface="Book Antiqua"/>
              <a:sym typeface="Book Antiqua"/>
            </a:endParaRPr>
          </a:p>
          <a:p>
            <a:pPr marL="0" marR="0" lvl="0" indent="0" algn="l" rtl="0">
              <a:lnSpc>
                <a:spcPct val="100000"/>
              </a:lnSpc>
              <a:spcBef>
                <a:spcPts val="0"/>
              </a:spcBef>
              <a:spcAft>
                <a:spcPts val="0"/>
              </a:spcAft>
              <a:buClr>
                <a:srgbClr val="000000"/>
              </a:buClr>
              <a:buSzPts val="1800"/>
              <a:buFont typeface="Arial"/>
              <a:buNone/>
            </a:pPr>
            <a:r>
              <a:rPr lang="ru" sz="1800" b="0" i="0" u="none" strike="noStrike" cap="none">
                <a:solidFill>
                  <a:srgbClr val="000000"/>
                </a:solidFill>
                <a:latin typeface="Book Antiqua"/>
                <a:ea typeface="Book Antiqua"/>
                <a:cs typeface="Book Antiqua"/>
                <a:sym typeface="Book Antiqua"/>
              </a:rPr>
              <a:t>	2 </a:t>
            </a:r>
            <a:r>
              <a:rPr lang="ru" sz="1800" b="1" i="0" u="none" strike="noStrike" cap="none">
                <a:solidFill>
                  <a:schemeClr val="dk1"/>
                </a:solidFill>
                <a:latin typeface="Book Antiqua"/>
                <a:ea typeface="Book Antiqua"/>
                <a:cs typeface="Book Antiqua"/>
                <a:sym typeface="Book Antiqua"/>
              </a:rPr>
              <a:t>С≡С</a:t>
            </a:r>
            <a:r>
              <a:rPr lang="ru" sz="1800" b="0" i="0" u="none" strike="noStrike" cap="none">
                <a:solidFill>
                  <a:schemeClr val="dk1"/>
                </a:solidFill>
                <a:latin typeface="Book Antiqua"/>
                <a:ea typeface="Book Antiqua"/>
                <a:cs typeface="Book Antiqua"/>
                <a:sym typeface="Book Antiqua"/>
              </a:rPr>
              <a:t> бар: </a:t>
            </a:r>
            <a:r>
              <a:rPr lang="ru" sz="1800" b="1" i="0" u="none" strike="noStrike" cap="none">
                <a:solidFill>
                  <a:schemeClr val="dk1"/>
                </a:solidFill>
                <a:latin typeface="Book Antiqua"/>
                <a:ea typeface="Book Antiqua"/>
                <a:cs typeface="Book Antiqua"/>
                <a:sym typeface="Book Antiqua"/>
              </a:rPr>
              <a:t>Дииндер</a:t>
            </a:r>
            <a:r>
              <a:rPr lang="ru" sz="1800" b="0" i="0" u="none" strike="noStrike" cap="none">
                <a:solidFill>
                  <a:schemeClr val="dk1"/>
                </a:solidFill>
                <a:latin typeface="Book Antiqua"/>
                <a:ea typeface="Book Antiqua"/>
                <a:cs typeface="Book Antiqua"/>
                <a:sym typeface="Book Antiqua"/>
              </a:rPr>
              <a:t>   3 С≡С  бар: </a:t>
            </a:r>
            <a:r>
              <a:rPr lang="ru" sz="1800" b="1" i="0" u="none" strike="noStrike" cap="none">
                <a:solidFill>
                  <a:schemeClr val="dk1"/>
                </a:solidFill>
                <a:latin typeface="Book Antiqua"/>
                <a:ea typeface="Book Antiqua"/>
                <a:cs typeface="Book Antiqua"/>
                <a:sym typeface="Book Antiqua"/>
              </a:rPr>
              <a:t>Трииндер</a:t>
            </a:r>
            <a:r>
              <a:rPr lang="ru" sz="1800" b="0" i="0" u="none" strike="noStrike" cap="none">
                <a:solidFill>
                  <a:schemeClr val="dk1"/>
                </a:solidFill>
                <a:latin typeface="Book Antiqua"/>
                <a:ea typeface="Book Antiqua"/>
                <a:cs typeface="Book Antiqua"/>
                <a:sym typeface="Book Antiqua"/>
              </a:rPr>
              <a:t>   	көп С≡С:   </a:t>
            </a:r>
            <a:r>
              <a:rPr lang="ru" sz="1800" b="1" i="0" u="none" strike="noStrike" cap="none">
                <a:solidFill>
                  <a:schemeClr val="dk1"/>
                </a:solidFill>
                <a:latin typeface="Book Antiqua"/>
                <a:ea typeface="Book Antiqua"/>
                <a:cs typeface="Book Antiqua"/>
                <a:sym typeface="Book Antiqua"/>
              </a:rPr>
              <a:t>Полииндер</a:t>
            </a:r>
            <a:endParaRPr sz="1800" b="1" i="0" u="none" strike="noStrike" cap="none">
              <a:solidFill>
                <a:schemeClr val="dk1"/>
              </a:solidFill>
              <a:latin typeface="Book Antiqua"/>
              <a:ea typeface="Book Antiqua"/>
              <a:cs typeface="Book Antiqua"/>
              <a:sym typeface="Book Antiqu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Book Antiqua"/>
              <a:ea typeface="Book Antiqua"/>
              <a:cs typeface="Book Antiqua"/>
              <a:sym typeface="Book Antiqua"/>
            </a:endParaRPr>
          </a:p>
          <a:p>
            <a:pPr marL="0" marR="0" lvl="0" indent="0" algn="l" rtl="0">
              <a:lnSpc>
                <a:spcPct val="100000"/>
              </a:lnSpc>
              <a:spcBef>
                <a:spcPts val="0"/>
              </a:spcBef>
              <a:spcAft>
                <a:spcPts val="0"/>
              </a:spcAft>
              <a:buClr>
                <a:srgbClr val="000000"/>
              </a:buClr>
              <a:buSzPts val="1800"/>
              <a:buFont typeface="Arial"/>
              <a:buNone/>
            </a:pPr>
            <a:r>
              <a:rPr lang="ru" sz="1800" b="0" i="0" u="none" strike="noStrike" cap="none">
                <a:solidFill>
                  <a:schemeClr val="dk1"/>
                </a:solidFill>
                <a:latin typeface="Book Antiqua"/>
                <a:ea typeface="Book Antiqua"/>
                <a:cs typeface="Book Antiqua"/>
                <a:sym typeface="Book Antiqua"/>
              </a:rPr>
              <a:t>Еселі байланыстары бар басқа да комбинациялар:</a:t>
            </a:r>
            <a:endParaRPr sz="1800" b="0" i="0" u="none" strike="noStrike" cap="none">
              <a:solidFill>
                <a:schemeClr val="dk1"/>
              </a:solidFill>
              <a:latin typeface="Book Antiqua"/>
              <a:ea typeface="Book Antiqua"/>
              <a:cs typeface="Book Antiqua"/>
              <a:sym typeface="Book Antiqu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Book Antiqua"/>
              <a:ea typeface="Book Antiqua"/>
              <a:cs typeface="Book Antiqua"/>
              <a:sym typeface="Book Antiqua"/>
            </a:endParaRPr>
          </a:p>
        </p:txBody>
      </p:sp>
      <p:pic>
        <p:nvPicPr>
          <p:cNvPr id="667" name="Google Shape;667;p81"/>
          <p:cNvPicPr preferRelativeResize="0"/>
          <p:nvPr/>
        </p:nvPicPr>
        <p:blipFill rotWithShape="1">
          <a:blip r:embed="rId3">
            <a:alphaModFix/>
          </a:blip>
          <a:srcRect l="-789" t="67445" r="788" b="16835"/>
          <a:stretch/>
        </p:blipFill>
        <p:spPr>
          <a:xfrm>
            <a:off x="544450" y="2353562"/>
            <a:ext cx="7807275" cy="436375"/>
          </a:xfrm>
          <a:prstGeom prst="rect">
            <a:avLst/>
          </a:prstGeom>
          <a:noFill/>
          <a:ln>
            <a:noFill/>
          </a:ln>
        </p:spPr>
      </p:pic>
      <p:sp>
        <p:nvSpPr>
          <p:cNvPr id="668" name="Google Shape;668;p81"/>
          <p:cNvSpPr txBox="1"/>
          <p:nvPr/>
        </p:nvSpPr>
        <p:spPr>
          <a:xfrm>
            <a:off x="970200" y="2870175"/>
            <a:ext cx="7510800" cy="436500"/>
          </a:xfrm>
          <a:prstGeom prst="rect">
            <a:avLst/>
          </a:prstGeom>
          <a:noFill/>
          <a:ln>
            <a:noFill/>
          </a:ln>
        </p:spPr>
        <p:txBody>
          <a:bodyPr spcFirstLastPara="1" wrap="square" lIns="91425" tIns="91425" rIns="91425" bIns="91425" anchor="t" anchorCtr="0">
            <a:noAutofit/>
          </a:bodyPr>
          <a:lstStyle/>
          <a:p>
            <a:pPr marL="0" marR="0" lvl="0" indent="457200" algn="l" rtl="0">
              <a:lnSpc>
                <a:spcPct val="100000"/>
              </a:lnSpc>
              <a:spcBef>
                <a:spcPts val="0"/>
              </a:spcBef>
              <a:spcAft>
                <a:spcPts val="0"/>
              </a:spcAft>
              <a:buClr>
                <a:srgbClr val="000000"/>
              </a:buClr>
              <a:buSzPts val="1800"/>
              <a:buFont typeface="Arial"/>
              <a:buNone/>
            </a:pPr>
            <a:r>
              <a:rPr lang="ru" sz="1800" b="1" i="0" u="none" strike="noStrike" cap="none">
                <a:solidFill>
                  <a:srgbClr val="000000"/>
                </a:solidFill>
                <a:latin typeface="Book Antiqua"/>
                <a:ea typeface="Book Antiqua"/>
                <a:cs typeface="Book Antiqua"/>
                <a:sym typeface="Book Antiqua"/>
              </a:rPr>
              <a:t>Ениндер		             Аллендер			Кумуллендер</a:t>
            </a:r>
            <a:endParaRPr sz="1800" b="1" i="0" u="none" strike="noStrike" cap="none">
              <a:solidFill>
                <a:srgbClr val="000000"/>
              </a:solidFill>
              <a:latin typeface="Book Antiqua"/>
              <a:ea typeface="Book Antiqua"/>
              <a:cs typeface="Book Antiqua"/>
              <a:sym typeface="Book Antiqua"/>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3" name="Google Shape;673;p82"/>
          <p:cNvSpPr txBox="1">
            <a:spLocks noGrp="1"/>
          </p:cNvSpPr>
          <p:nvPr>
            <p:ph type="title"/>
          </p:nvPr>
        </p:nvSpPr>
        <p:spPr>
          <a:xfrm>
            <a:off x="249588" y="234325"/>
            <a:ext cx="8520600" cy="572700"/>
          </a:xfrm>
          <a:prstGeom prst="rect">
            <a:avLst/>
          </a:prstGeom>
          <a:noFill/>
          <a:ln>
            <a:noFill/>
          </a:ln>
        </p:spPr>
        <p:txBody>
          <a:bodyPr spcFirstLastPara="1" wrap="square" lIns="91425" tIns="91425" rIns="91425" bIns="91425" anchor="t" anchorCtr="0">
            <a:noAutofit/>
          </a:bodyPr>
          <a:lstStyle/>
          <a:p>
            <a:pPr marL="0" lvl="0" indent="457200" algn="l" rtl="0">
              <a:lnSpc>
                <a:spcPct val="100000"/>
              </a:lnSpc>
              <a:spcBef>
                <a:spcPts val="0"/>
              </a:spcBef>
              <a:spcAft>
                <a:spcPts val="0"/>
              </a:spcAft>
              <a:buClr>
                <a:schemeClr val="dk1"/>
              </a:buClr>
              <a:buSzPts val="1100"/>
              <a:buFont typeface="Arial"/>
              <a:buNone/>
            </a:pPr>
            <a:r>
              <a:rPr lang="ru">
                <a:latin typeface="Book Antiqua"/>
                <a:ea typeface="Book Antiqua"/>
                <a:cs typeface="Book Antiqua"/>
                <a:sym typeface="Book Antiqua"/>
              </a:rPr>
              <a:t>Алкиндердің ИЮПАК номенклатурасы</a:t>
            </a:r>
            <a:endParaRPr>
              <a:latin typeface="Book Antiqua"/>
              <a:ea typeface="Book Antiqua"/>
              <a:cs typeface="Book Antiqua"/>
              <a:sym typeface="Book Antiqua"/>
            </a:endParaRPr>
          </a:p>
        </p:txBody>
      </p:sp>
      <p:pic>
        <p:nvPicPr>
          <p:cNvPr id="674" name="Google Shape;674;p82"/>
          <p:cNvPicPr preferRelativeResize="0"/>
          <p:nvPr/>
        </p:nvPicPr>
        <p:blipFill rotWithShape="1">
          <a:blip r:embed="rId3">
            <a:alphaModFix/>
          </a:blip>
          <a:srcRect/>
          <a:stretch/>
        </p:blipFill>
        <p:spPr>
          <a:xfrm>
            <a:off x="1290925" y="1102900"/>
            <a:ext cx="6437926" cy="3854700"/>
          </a:xfrm>
          <a:prstGeom prst="rect">
            <a:avLst/>
          </a:prstGeom>
          <a:noFill/>
          <a:ln>
            <a:noFill/>
          </a:ln>
        </p:spPr>
      </p:pic>
      <p:sp>
        <p:nvSpPr>
          <p:cNvPr id="675" name="Google Shape;675;p82"/>
          <p:cNvSpPr txBox="1"/>
          <p:nvPr/>
        </p:nvSpPr>
        <p:spPr>
          <a:xfrm>
            <a:off x="4499025" y="2689500"/>
            <a:ext cx="3229800" cy="966600"/>
          </a:xfrm>
          <a:prstGeom prst="rect">
            <a:avLst/>
          </a:prstGeom>
          <a:solidFill>
            <a:schemeClr val="lt1"/>
          </a:solid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1600"/>
              <a:buFont typeface="Arial"/>
              <a:buNone/>
            </a:pPr>
            <a:r>
              <a:rPr lang="ru" sz="1600" b="0" i="0" u="none" strike="noStrike" cap="none">
                <a:solidFill>
                  <a:srgbClr val="000000"/>
                </a:solidFill>
                <a:latin typeface="Book Antiqua"/>
                <a:ea typeface="Book Antiqua"/>
                <a:cs typeface="Book Antiqua"/>
                <a:sym typeface="Book Antiqua"/>
              </a:rPr>
              <a:t>Егер таңдау алдында тұрсаңыздар, онда үш байланыс қос байланыстан үлкен болады.</a:t>
            </a:r>
            <a:endParaRPr sz="1600" b="0" i="0" u="none" strike="noStrike" cap="none">
              <a:solidFill>
                <a:srgbClr val="000000"/>
              </a:solidFill>
              <a:latin typeface="Book Antiqua"/>
              <a:ea typeface="Book Antiqua"/>
              <a:cs typeface="Book Antiqua"/>
              <a:sym typeface="Book Antiqua"/>
            </a:endParaRPr>
          </a:p>
        </p:txBody>
      </p:sp>
      <p:sp>
        <p:nvSpPr>
          <p:cNvPr id="676" name="Google Shape;676;p82"/>
          <p:cNvSpPr txBox="1"/>
          <p:nvPr/>
        </p:nvSpPr>
        <p:spPr>
          <a:xfrm>
            <a:off x="2131775" y="4573375"/>
            <a:ext cx="2850600" cy="3717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ru" sz="1400" b="1" i="0" u="none" strike="noStrike" cap="none">
                <a:solidFill>
                  <a:srgbClr val="000000"/>
                </a:solidFill>
                <a:latin typeface="Arial"/>
                <a:ea typeface="Arial"/>
                <a:cs typeface="Arial"/>
                <a:sym typeface="Arial"/>
              </a:rPr>
              <a:t>4-метил-нонен-7 -ин-1</a:t>
            </a:r>
            <a:endParaRPr sz="1400" b="1" i="0" u="none" strike="noStrike" cap="none">
              <a:solidFill>
                <a:srgbClr val="000000"/>
              </a:solidFill>
              <a:latin typeface="Arial"/>
              <a:ea typeface="Arial"/>
              <a:cs typeface="Arial"/>
              <a:sym typeface="Arial"/>
            </a:endParaRPr>
          </a:p>
        </p:txBody>
      </p:sp>
      <p:sp>
        <p:nvSpPr>
          <p:cNvPr id="677" name="Google Shape;677;p82"/>
          <p:cNvSpPr txBox="1"/>
          <p:nvPr/>
        </p:nvSpPr>
        <p:spPr>
          <a:xfrm>
            <a:off x="4572000" y="1999752"/>
            <a:ext cx="2491200" cy="6897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ru" sz="1400" b="1" i="0" u="none" strike="noStrike" cap="none">
                <a:solidFill>
                  <a:srgbClr val="000000"/>
                </a:solidFill>
                <a:latin typeface="Arial"/>
                <a:ea typeface="Arial"/>
                <a:cs typeface="Arial"/>
                <a:sym typeface="Arial"/>
              </a:rPr>
              <a:t>Гексен-1-ин-5 </a:t>
            </a:r>
            <a:endParaRPr sz="1400" b="1" i="0" u="none" strike="noStrike" cap="none">
              <a:solidFill>
                <a:srgbClr val="000000"/>
              </a:solidFill>
              <a:latin typeface="Arial"/>
              <a:ea typeface="Arial"/>
              <a:cs typeface="Arial"/>
              <a:sym typeface="Arial"/>
            </a:endParaRPr>
          </a:p>
        </p:txBody>
      </p:sp>
      <p:sp>
        <p:nvSpPr>
          <p:cNvPr id="678" name="Google Shape;678;p82"/>
          <p:cNvSpPr txBox="1"/>
          <p:nvPr/>
        </p:nvSpPr>
        <p:spPr>
          <a:xfrm>
            <a:off x="4572000" y="1138975"/>
            <a:ext cx="3325500" cy="7437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ru" sz="1400" b="1" i="0" u="none" strike="noStrike" cap="none">
                <a:solidFill>
                  <a:srgbClr val="000000"/>
                </a:solidFill>
                <a:latin typeface="Arial"/>
                <a:ea typeface="Arial"/>
                <a:cs typeface="Arial"/>
                <a:sym typeface="Arial"/>
              </a:rPr>
              <a:t>Этин (</a:t>
            </a:r>
            <a:r>
              <a:rPr lang="ru" sz="1400" b="0" i="0" u="none" strike="noStrike" cap="none">
                <a:solidFill>
                  <a:srgbClr val="000000"/>
                </a:solidFill>
                <a:latin typeface="Arial"/>
                <a:ea typeface="Arial"/>
                <a:cs typeface="Arial"/>
                <a:sym typeface="Arial"/>
              </a:rPr>
              <a:t>тривиалды атауы- </a:t>
            </a:r>
            <a:r>
              <a:rPr lang="ru" sz="1400" b="1" i="0" u="none" strike="noStrike" cap="none">
                <a:solidFill>
                  <a:srgbClr val="000000"/>
                </a:solidFill>
                <a:latin typeface="Arial"/>
                <a:ea typeface="Arial"/>
                <a:cs typeface="Arial"/>
                <a:sym typeface="Arial"/>
              </a:rPr>
              <a:t>Ацетилен)</a:t>
            </a: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ru" sz="1400" b="1" i="0" u="none" strike="noStrike" cap="none">
                <a:solidFill>
                  <a:srgbClr val="000000"/>
                </a:solidFill>
                <a:latin typeface="Arial"/>
                <a:ea typeface="Arial"/>
                <a:cs typeface="Arial"/>
                <a:sym typeface="Arial"/>
              </a:rPr>
              <a:t>Пропин</a:t>
            </a:r>
            <a:endParaRPr sz="1400" b="1" i="0" u="none" strike="noStrike" cap="none">
              <a:solidFill>
                <a:srgbClr val="000000"/>
              </a:solidFill>
              <a:latin typeface="Arial"/>
              <a:ea typeface="Arial"/>
              <a:cs typeface="Arial"/>
              <a:sym typeface="Aria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Google Shape;683;p83"/>
          <p:cNvSpPr txBox="1">
            <a:spLocks noGrp="1"/>
          </p:cNvSpPr>
          <p:nvPr>
            <p:ph type="title" idx="4294967295"/>
          </p:nvPr>
        </p:nvSpPr>
        <p:spPr>
          <a:xfrm>
            <a:off x="238275" y="28575"/>
            <a:ext cx="8677200" cy="715500"/>
          </a:xfrm>
          <a:prstGeom prst="rect">
            <a:avLst/>
          </a:prstGeom>
          <a:noFill/>
          <a:ln>
            <a:noFill/>
          </a:ln>
        </p:spPr>
        <p:txBody>
          <a:bodyPr spcFirstLastPara="1" wrap="square" lIns="45700" tIns="0" rIns="45700" bIns="0"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ru" sz="3000">
                <a:solidFill>
                  <a:schemeClr val="dk1"/>
                </a:solidFill>
              </a:rPr>
              <a:t>Алкендерді алу жолдары</a:t>
            </a:r>
            <a:endParaRPr sz="3000" b="1" i="0" u="none" strike="noStrike" cap="none">
              <a:solidFill>
                <a:srgbClr val="FEF7F0"/>
              </a:solidFill>
              <a:latin typeface="Arial"/>
              <a:ea typeface="Arial"/>
              <a:cs typeface="Arial"/>
              <a:sym typeface="Arial"/>
            </a:endParaRPr>
          </a:p>
        </p:txBody>
      </p:sp>
      <p:sp>
        <p:nvSpPr>
          <p:cNvPr id="684" name="Google Shape;684;p83"/>
          <p:cNvSpPr txBox="1"/>
          <p:nvPr/>
        </p:nvSpPr>
        <p:spPr>
          <a:xfrm>
            <a:off x="179550" y="1080325"/>
            <a:ext cx="8677200" cy="715500"/>
          </a:xfrm>
          <a:prstGeom prst="rect">
            <a:avLst/>
          </a:prstGeom>
          <a:no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chemeClr val="dk1"/>
              </a:buClr>
              <a:buSzPts val="2800"/>
              <a:buFont typeface="Times New Roman"/>
              <a:buNone/>
            </a:pPr>
            <a:r>
              <a:rPr lang="ru" sz="1800" b="0" i="0" u="none" strike="noStrike" cap="none">
                <a:solidFill>
                  <a:schemeClr val="dk1"/>
                </a:solidFill>
                <a:latin typeface="Book Antiqua"/>
                <a:ea typeface="Book Antiqua"/>
                <a:cs typeface="Book Antiqua"/>
                <a:sym typeface="Book Antiqua"/>
              </a:rPr>
              <a:t>Мұнай мен газда алкендер аз  мөлшерде болады. Мұнай мен газдан алудың бірнеше әдістері бар.</a:t>
            </a:r>
            <a:endParaRPr sz="1800" b="0" i="0" u="none" strike="noStrike" cap="none">
              <a:solidFill>
                <a:schemeClr val="dk1"/>
              </a:solidFill>
              <a:latin typeface="Book Antiqua"/>
              <a:ea typeface="Book Antiqua"/>
              <a:cs typeface="Book Antiqua"/>
              <a:sym typeface="Book Antiqua"/>
            </a:endParaRPr>
          </a:p>
          <a:p>
            <a:pPr marL="0" marR="0" lvl="0" indent="0" algn="just" rtl="0">
              <a:lnSpc>
                <a:spcPct val="100000"/>
              </a:lnSpc>
              <a:spcBef>
                <a:spcPts val="0"/>
              </a:spcBef>
              <a:spcAft>
                <a:spcPts val="0"/>
              </a:spcAft>
              <a:buClr>
                <a:schemeClr val="dk1"/>
              </a:buClr>
              <a:buSzPts val="2800"/>
              <a:buFont typeface="Times New Roman"/>
              <a:buNone/>
            </a:pPr>
            <a:r>
              <a:rPr lang="ru" sz="1800" b="0" i="0" u="none" strike="noStrike" cap="none">
                <a:solidFill>
                  <a:schemeClr val="dk1"/>
                </a:solidFill>
                <a:highlight>
                  <a:srgbClr val="FFFFFF"/>
                </a:highlight>
                <a:latin typeface="Book Antiqua"/>
                <a:ea typeface="Book Antiqua"/>
                <a:cs typeface="Book Antiqua"/>
                <a:sym typeface="Book Antiqua"/>
              </a:rPr>
              <a:t>Табиғатта алкендер қаныққан көмірсутектерге қарағанда аз кездеседі, шамасы, олардың жоғары реакцияға түсу қабілеттілігімен түсіндіріледі. Сондықтан оларды әртүрлі реакциялар қолдану арқылы аады.</a:t>
            </a:r>
            <a:endParaRPr sz="1800" b="0" i="0" u="none" strike="noStrike" cap="none">
              <a:solidFill>
                <a:schemeClr val="dk1"/>
              </a:solidFill>
              <a:latin typeface="Book Antiqua"/>
              <a:ea typeface="Book Antiqua"/>
              <a:cs typeface="Book Antiqua"/>
              <a:sym typeface="Book Antiqua"/>
            </a:endParaRPr>
          </a:p>
        </p:txBody>
      </p:sp>
      <p:sp>
        <p:nvSpPr>
          <p:cNvPr id="685" name="Google Shape;685;p83"/>
          <p:cNvSpPr txBox="1"/>
          <p:nvPr/>
        </p:nvSpPr>
        <p:spPr>
          <a:xfrm>
            <a:off x="0" y="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Times New Roman"/>
              <a:ea typeface="Times New Roman"/>
              <a:cs typeface="Times New Roman"/>
              <a:sym typeface="Times New Roman"/>
            </a:endParaRPr>
          </a:p>
        </p:txBody>
      </p:sp>
      <p:sp>
        <p:nvSpPr>
          <p:cNvPr id="686" name="Google Shape;686;p83"/>
          <p:cNvSpPr txBox="1"/>
          <p:nvPr/>
        </p:nvSpPr>
        <p:spPr>
          <a:xfrm>
            <a:off x="228000" y="2447950"/>
            <a:ext cx="8580300" cy="1382700"/>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1800"/>
              <a:buFont typeface="Arial"/>
              <a:buNone/>
            </a:pPr>
            <a:r>
              <a:rPr lang="ru" sz="1800" b="0" i="0" u="none" strike="noStrike" cap="none">
                <a:solidFill>
                  <a:schemeClr val="dk1"/>
                </a:solidFill>
                <a:latin typeface="Book Antiqua"/>
                <a:ea typeface="Book Antiqua"/>
                <a:cs typeface="Book Antiqua"/>
                <a:sym typeface="Book Antiqua"/>
              </a:rPr>
              <a:t>Екі атомдар немесе топ атомдарын көршілес көміртегі атомдарынан </a:t>
            </a:r>
            <a:r>
              <a:rPr lang="ru" sz="1800" b="1" i="0" u="none" strike="noStrike" cap="none">
                <a:solidFill>
                  <a:schemeClr val="dk1"/>
                </a:solidFill>
                <a:latin typeface="Book Antiqua"/>
                <a:ea typeface="Book Antiqua"/>
                <a:cs typeface="Book Antiqua"/>
                <a:sym typeface="Book Antiqua"/>
              </a:rPr>
              <a:t>жұлып/ бөліп алу (элиминирлеу)</a:t>
            </a:r>
            <a:r>
              <a:rPr lang="ru" sz="1800" b="0" i="0" u="none" strike="noStrike" cap="none">
                <a:solidFill>
                  <a:schemeClr val="dk1"/>
                </a:solidFill>
                <a:latin typeface="Book Antiqua"/>
                <a:ea typeface="Book Antiqua"/>
                <a:cs typeface="Book Antiqua"/>
                <a:sym typeface="Book Antiqua"/>
              </a:rPr>
              <a:t> нәтижесінде p-байланыстың түзіледі.</a:t>
            </a:r>
            <a:endParaRPr sz="1800" b="0" i="0" u="none" strike="noStrike" cap="none">
              <a:solidFill>
                <a:schemeClr val="dk1"/>
              </a:solidFill>
              <a:latin typeface="Book Antiqua"/>
              <a:ea typeface="Book Antiqua"/>
              <a:cs typeface="Book Antiqua"/>
              <a:sym typeface="Book Antiqua"/>
            </a:endParaRPr>
          </a:p>
          <a:p>
            <a:pPr marL="457200" marR="0" lvl="0" indent="-342900" algn="just" rtl="0">
              <a:lnSpc>
                <a:spcPct val="115000"/>
              </a:lnSpc>
              <a:spcBef>
                <a:spcPts val="1200"/>
              </a:spcBef>
              <a:spcAft>
                <a:spcPts val="0"/>
              </a:spcAft>
              <a:buClr>
                <a:schemeClr val="dk1"/>
              </a:buClr>
              <a:buSzPts val="1800"/>
              <a:buFont typeface="Book Antiqua"/>
              <a:buAutoNum type="arabicPeriod"/>
            </a:pPr>
            <a:r>
              <a:rPr lang="ru" sz="1800" b="0" i="0" u="none" strike="noStrike" cap="none">
                <a:solidFill>
                  <a:schemeClr val="dk1"/>
                </a:solidFill>
                <a:highlight>
                  <a:srgbClr val="FFFFFF"/>
                </a:highlight>
                <a:latin typeface="Book Antiqua"/>
                <a:ea typeface="Book Antiqua"/>
                <a:cs typeface="Book Antiqua"/>
                <a:sym typeface="Book Antiqua"/>
              </a:rPr>
              <a:t>Сілтінің спирттік ерітіндісі әсерімен моногалогеналкандарды дегидрогалогендеу</a:t>
            </a:r>
            <a:endParaRPr sz="1800" b="0" i="0" u="none" strike="noStrike" cap="none">
              <a:solidFill>
                <a:schemeClr val="dk1"/>
              </a:solidFill>
              <a:latin typeface="Book Antiqua"/>
              <a:ea typeface="Book Antiqua"/>
              <a:cs typeface="Book Antiqua"/>
              <a:sym typeface="Book Antiqua"/>
            </a:endParaRPr>
          </a:p>
        </p:txBody>
      </p:sp>
      <p:pic>
        <p:nvPicPr>
          <p:cNvPr id="687" name="Google Shape;687;p83"/>
          <p:cNvPicPr preferRelativeResize="0"/>
          <p:nvPr/>
        </p:nvPicPr>
        <p:blipFill rotWithShape="1">
          <a:blip r:embed="rId3">
            <a:alphaModFix/>
          </a:blip>
          <a:srcRect/>
          <a:stretch/>
        </p:blipFill>
        <p:spPr>
          <a:xfrm>
            <a:off x="983100" y="4062700"/>
            <a:ext cx="7496600" cy="796100"/>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sp>
        <p:nvSpPr>
          <p:cNvPr id="692" name="Google Shape;692;p84"/>
          <p:cNvSpPr txBox="1"/>
          <p:nvPr/>
        </p:nvSpPr>
        <p:spPr>
          <a:xfrm>
            <a:off x="0" y="0"/>
            <a:ext cx="8728200" cy="300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highlight>
                <a:srgbClr val="FFFFFF"/>
              </a:highlight>
              <a:latin typeface="Arial"/>
              <a:ea typeface="Arial"/>
              <a:cs typeface="Arial"/>
              <a:sym typeface="Arial"/>
            </a:endParaRPr>
          </a:p>
        </p:txBody>
      </p:sp>
      <p:sp>
        <p:nvSpPr>
          <p:cNvPr id="693" name="Google Shape;693;p84"/>
          <p:cNvSpPr txBox="1"/>
          <p:nvPr/>
        </p:nvSpPr>
        <p:spPr>
          <a:xfrm>
            <a:off x="477950" y="97875"/>
            <a:ext cx="8398200" cy="7545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r>
              <a:rPr lang="ru" sz="1800" b="0" i="0" u="none" strike="noStrike" cap="none">
                <a:solidFill>
                  <a:schemeClr val="dk1"/>
                </a:solidFill>
                <a:latin typeface="Book Antiqua"/>
                <a:ea typeface="Book Antiqua"/>
                <a:cs typeface="Book Antiqua"/>
                <a:sym typeface="Book Antiqua"/>
              </a:rPr>
              <a:t>2. Спирттердің </a:t>
            </a:r>
            <a:r>
              <a:rPr lang="ru" sz="1800" b="0" i="0" u="none" strike="noStrike" cap="none">
                <a:solidFill>
                  <a:schemeClr val="dk1"/>
                </a:solidFill>
                <a:highlight>
                  <a:srgbClr val="FFFFFF"/>
                </a:highlight>
                <a:latin typeface="Book Antiqua"/>
                <a:ea typeface="Book Antiqua"/>
                <a:cs typeface="Book Antiqua"/>
                <a:sym typeface="Book Antiqua"/>
              </a:rPr>
              <a:t>дегидратациясы </a:t>
            </a:r>
            <a:endParaRPr sz="1800" b="0" i="0" u="none" strike="noStrike" cap="none">
              <a:solidFill>
                <a:schemeClr val="dk1"/>
              </a:solidFill>
              <a:highlight>
                <a:srgbClr val="FFFFFF"/>
              </a:highlight>
              <a:latin typeface="Book Antiqua"/>
              <a:ea typeface="Book Antiqua"/>
              <a:cs typeface="Book Antiqua"/>
              <a:sym typeface="Book Antiqua"/>
            </a:endParaRPr>
          </a:p>
          <a:p>
            <a:pPr marL="0" marR="0" lvl="0" indent="0" algn="just" rtl="0">
              <a:lnSpc>
                <a:spcPct val="100000"/>
              </a:lnSpc>
              <a:spcBef>
                <a:spcPts val="0"/>
              </a:spcBef>
              <a:spcAft>
                <a:spcPts val="0"/>
              </a:spcAft>
              <a:buClr>
                <a:schemeClr val="dk1"/>
              </a:buClr>
              <a:buSzPts val="3200"/>
              <a:buFont typeface="Times New Roman"/>
              <a:buNone/>
            </a:pPr>
            <a:r>
              <a:rPr lang="ru" sz="1800" b="0" i="0" u="none" strike="noStrike" cap="none">
                <a:solidFill>
                  <a:schemeClr val="dk1"/>
                </a:solidFill>
                <a:highlight>
                  <a:schemeClr val="lt1"/>
                </a:highlight>
                <a:latin typeface="Book Antiqua"/>
                <a:ea typeface="Book Antiqua"/>
                <a:cs typeface="Book Antiqua"/>
                <a:sym typeface="Book Antiqua"/>
              </a:rPr>
              <a:t>150°C төмен </a:t>
            </a:r>
            <a:r>
              <a:rPr lang="ru" sz="1800" b="0" i="0" u="none" strike="noStrike" cap="none">
                <a:solidFill>
                  <a:schemeClr val="dk1"/>
                </a:solidFill>
                <a:highlight>
                  <a:srgbClr val="FFFFFF"/>
                </a:highlight>
                <a:latin typeface="Book Antiqua"/>
                <a:ea typeface="Book Antiqua"/>
                <a:cs typeface="Book Antiqua"/>
                <a:sym typeface="Book Antiqua"/>
              </a:rPr>
              <a:t>температурада, су тарқыш реагенттер қатысында реакцияласады</a:t>
            </a:r>
            <a:endParaRPr sz="1800" b="0" i="0" u="none" strike="noStrike" cap="none">
              <a:solidFill>
                <a:srgbClr val="000000"/>
              </a:solidFill>
              <a:latin typeface="Book Antiqua"/>
              <a:ea typeface="Book Antiqua"/>
              <a:cs typeface="Book Antiqua"/>
              <a:sym typeface="Book Antiqua"/>
            </a:endParaRPr>
          </a:p>
        </p:txBody>
      </p:sp>
      <p:pic>
        <p:nvPicPr>
          <p:cNvPr id="694" name="Google Shape;694;p84"/>
          <p:cNvPicPr preferRelativeResize="0"/>
          <p:nvPr/>
        </p:nvPicPr>
        <p:blipFill rotWithShape="1">
          <a:blip r:embed="rId3">
            <a:alphaModFix/>
          </a:blip>
          <a:srcRect/>
          <a:stretch/>
        </p:blipFill>
        <p:spPr>
          <a:xfrm>
            <a:off x="2276226" y="941651"/>
            <a:ext cx="4925376" cy="1337825"/>
          </a:xfrm>
          <a:prstGeom prst="rect">
            <a:avLst/>
          </a:prstGeom>
          <a:noFill/>
          <a:ln>
            <a:noFill/>
          </a:ln>
        </p:spPr>
      </p:pic>
      <p:sp>
        <p:nvSpPr>
          <p:cNvPr id="695" name="Google Shape;695;p84"/>
          <p:cNvSpPr txBox="1"/>
          <p:nvPr/>
        </p:nvSpPr>
        <p:spPr>
          <a:xfrm>
            <a:off x="216225" y="2482100"/>
            <a:ext cx="8557500" cy="1399800"/>
          </a:xfrm>
          <a:prstGeom prst="rect">
            <a:avLst/>
          </a:prstGeom>
          <a:noFill/>
          <a:ln>
            <a:noFill/>
          </a:ln>
        </p:spPr>
        <p:txBody>
          <a:bodyPr spcFirstLastPara="1" wrap="square" lIns="91425" tIns="91425" rIns="91425" bIns="91425" anchor="t" anchorCtr="0">
            <a:noAutofit/>
          </a:bodyPr>
          <a:lstStyle/>
          <a:p>
            <a:pPr marL="0" marR="0" lvl="0" indent="0" algn="just" rtl="0">
              <a:lnSpc>
                <a:spcPct val="115000"/>
              </a:lnSpc>
              <a:spcBef>
                <a:spcPts val="0"/>
              </a:spcBef>
              <a:spcAft>
                <a:spcPts val="0"/>
              </a:spcAft>
              <a:buClr>
                <a:srgbClr val="000000"/>
              </a:buClr>
              <a:buSzPts val="1800"/>
              <a:buFont typeface="Arial"/>
              <a:buNone/>
            </a:pPr>
            <a:r>
              <a:rPr lang="ru" sz="1800" b="0" i="0" u="none" strike="noStrike" cap="none">
                <a:solidFill>
                  <a:schemeClr val="dk1"/>
                </a:solidFill>
                <a:latin typeface="Book Antiqua"/>
                <a:ea typeface="Book Antiqua"/>
                <a:cs typeface="Book Antiqua"/>
                <a:sym typeface="Book Antiqua"/>
              </a:rPr>
              <a:t>Элиминирлеу реакциясы </a:t>
            </a:r>
            <a:r>
              <a:rPr lang="ru" sz="1800" b="1" i="0" u="none" strike="noStrike" cap="none">
                <a:solidFill>
                  <a:schemeClr val="dk1"/>
                </a:solidFill>
                <a:latin typeface="Book Antiqua"/>
                <a:ea typeface="Book Antiqua"/>
                <a:cs typeface="Book Antiqua"/>
                <a:sym typeface="Book Antiqua"/>
              </a:rPr>
              <a:t>Зайцев ережесіне </a:t>
            </a:r>
            <a:r>
              <a:rPr lang="ru" sz="1800" b="0" i="0" u="none" strike="noStrike" cap="none">
                <a:solidFill>
                  <a:schemeClr val="dk1"/>
                </a:solidFill>
                <a:latin typeface="Book Antiqua"/>
                <a:ea typeface="Book Antiqua"/>
                <a:cs typeface="Book Antiqua"/>
                <a:sym typeface="Book Antiqua"/>
              </a:rPr>
              <a:t>сәйкес жүреді: </a:t>
            </a:r>
            <a:endParaRPr sz="1800" b="0" i="0" u="none" strike="noStrike" cap="none">
              <a:solidFill>
                <a:schemeClr val="dk1"/>
              </a:solidFill>
              <a:latin typeface="Book Antiqua"/>
              <a:ea typeface="Book Antiqua"/>
              <a:cs typeface="Book Antiqua"/>
              <a:sym typeface="Book Antiqua"/>
            </a:endParaRPr>
          </a:p>
          <a:p>
            <a:pPr marL="0" marR="0" lvl="0" indent="0" algn="just" rtl="0">
              <a:lnSpc>
                <a:spcPct val="115000"/>
              </a:lnSpc>
              <a:spcBef>
                <a:spcPts val="0"/>
              </a:spcBef>
              <a:spcAft>
                <a:spcPts val="0"/>
              </a:spcAft>
              <a:buClr>
                <a:srgbClr val="000000"/>
              </a:buClr>
              <a:buSzPts val="1800"/>
              <a:buFont typeface="Arial"/>
              <a:buNone/>
            </a:pPr>
            <a:r>
              <a:rPr lang="ru" sz="1800" b="0" i="0" u="none" strike="noStrike" cap="none">
                <a:solidFill>
                  <a:srgbClr val="000080"/>
                </a:solidFill>
                <a:latin typeface="Book Antiqua"/>
                <a:ea typeface="Book Antiqua"/>
                <a:cs typeface="Book Antiqua"/>
                <a:sym typeface="Book Antiqua"/>
              </a:rPr>
              <a:t>Дегалогендеу және дегидратациялау реакцияларында сутегі атомының бөліп алынуы ең алдымен аз гидрогенденген көміртегі атомында болады. </a:t>
            </a:r>
            <a:endParaRPr sz="1800" b="0" i="0" u="none" strike="noStrike" cap="none">
              <a:solidFill>
                <a:srgbClr val="000080"/>
              </a:solidFill>
              <a:latin typeface="Book Antiqua"/>
              <a:ea typeface="Book Antiqua"/>
              <a:cs typeface="Book Antiqua"/>
              <a:sym typeface="Book Antiqua"/>
            </a:endParaRPr>
          </a:p>
          <a:p>
            <a:pPr marL="0" marR="0" lvl="0" indent="0" algn="just" rtl="0">
              <a:lnSpc>
                <a:spcPct val="115000"/>
              </a:lnSpc>
              <a:spcBef>
                <a:spcPts val="0"/>
              </a:spcBef>
              <a:spcAft>
                <a:spcPts val="0"/>
              </a:spcAft>
              <a:buClr>
                <a:srgbClr val="000000"/>
              </a:buClr>
              <a:buSzPts val="1800"/>
              <a:buFont typeface="Arial"/>
              <a:buNone/>
            </a:pPr>
            <a:r>
              <a:rPr lang="ru" sz="1800" b="0" i="1" u="none" strike="noStrike" cap="none">
                <a:solidFill>
                  <a:srgbClr val="000080"/>
                </a:solidFill>
                <a:latin typeface="Book Antiqua"/>
                <a:ea typeface="Book Antiqua"/>
                <a:cs typeface="Book Antiqua"/>
                <a:sym typeface="Book Antiqua"/>
              </a:rPr>
              <a:t>Заманауи анықтамасы:</a:t>
            </a:r>
            <a:r>
              <a:rPr lang="ru" sz="1800" b="0" i="0" u="none" strike="noStrike" cap="none">
                <a:solidFill>
                  <a:srgbClr val="000080"/>
                </a:solidFill>
                <a:latin typeface="Book Antiqua"/>
                <a:ea typeface="Book Antiqua"/>
                <a:cs typeface="Book Antiqua"/>
                <a:sym typeface="Book Antiqua"/>
              </a:rPr>
              <a:t> бөліп алу реакциялары алкендердің қос байланысында ең көп орынбасқан қосылыс түзу арқылы. </a:t>
            </a:r>
            <a:endParaRPr sz="1800" b="0" i="0" u="none" strike="noStrike" cap="none">
              <a:solidFill>
                <a:srgbClr val="000080"/>
              </a:solidFill>
              <a:latin typeface="Book Antiqua"/>
              <a:ea typeface="Book Antiqua"/>
              <a:cs typeface="Book Antiqua"/>
              <a:sym typeface="Book Antiqua"/>
            </a:endParaRPr>
          </a:p>
          <a:p>
            <a:pPr marL="0" marR="0" lvl="0" indent="0" algn="just" rtl="0">
              <a:lnSpc>
                <a:spcPct val="115000"/>
              </a:lnSpc>
              <a:spcBef>
                <a:spcPts val="0"/>
              </a:spcBef>
              <a:spcAft>
                <a:spcPts val="0"/>
              </a:spcAft>
              <a:buClr>
                <a:srgbClr val="000000"/>
              </a:buClr>
              <a:buSzPts val="1800"/>
              <a:buFont typeface="Arial"/>
              <a:buNone/>
            </a:pPr>
            <a:r>
              <a:rPr lang="ru" sz="1800" b="0" i="1" u="none" strike="noStrike" cap="none">
                <a:solidFill>
                  <a:srgbClr val="000080"/>
                </a:solidFill>
                <a:latin typeface="Book Antiqua"/>
                <a:ea typeface="Book Antiqua"/>
                <a:cs typeface="Book Antiqua"/>
                <a:sym typeface="Book Antiqua"/>
              </a:rPr>
              <a:t>Мұндай алкендер төмен энергияға ие.</a:t>
            </a:r>
            <a:endParaRPr sz="1800" b="0" i="1" u="none" strike="noStrike" cap="none">
              <a:solidFill>
                <a:srgbClr val="000080"/>
              </a:solidFill>
              <a:latin typeface="Book Antiqua"/>
              <a:ea typeface="Book Antiqua"/>
              <a:cs typeface="Book Antiqua"/>
              <a:sym typeface="Book Antiqua"/>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p85"/>
          <p:cNvSpPr txBox="1">
            <a:spLocks noGrp="1"/>
          </p:cNvSpPr>
          <p:nvPr>
            <p:ph type="title" idx="4294967295"/>
          </p:nvPr>
        </p:nvSpPr>
        <p:spPr>
          <a:xfrm>
            <a:off x="414650" y="1758750"/>
            <a:ext cx="8358300" cy="1778400"/>
          </a:xfrm>
          <a:prstGeom prst="rect">
            <a:avLst/>
          </a:prstGeom>
          <a:noFill/>
          <a:ln>
            <a:noFill/>
          </a:ln>
        </p:spPr>
        <p:txBody>
          <a:bodyPr spcFirstLastPara="1" wrap="square" lIns="45700" tIns="0" rIns="45700" bIns="0" anchor="t" anchorCtr="0">
            <a:noAutofit/>
          </a:bodyPr>
          <a:lstStyle/>
          <a:p>
            <a:pPr marL="0" lvl="0" indent="0" algn="just" rtl="0">
              <a:lnSpc>
                <a:spcPct val="104651"/>
              </a:lnSpc>
              <a:spcBef>
                <a:spcPts val="0"/>
              </a:spcBef>
              <a:spcAft>
                <a:spcPts val="0"/>
              </a:spcAft>
              <a:buClr>
                <a:schemeClr val="dk1"/>
              </a:buClr>
              <a:buSzPts val="1100"/>
              <a:buFont typeface="Arial"/>
              <a:buNone/>
            </a:pPr>
            <a:r>
              <a:rPr lang="ru" sz="2000" b="0">
                <a:solidFill>
                  <a:schemeClr val="dk1"/>
                </a:solidFill>
                <a:latin typeface="Book Antiqua"/>
                <a:ea typeface="Book Antiqua"/>
                <a:cs typeface="Book Antiqua"/>
                <a:sym typeface="Book Antiqua"/>
              </a:rPr>
              <a:t>Молекулаларда ұзын тармақталған көміртегі тізбегі болғанда, барлық көміртек-сутек байланыстары үзілмейді. Егер көміртегі атомы тек 1 сутегі атомымен байланысқан болса, онда ол 2 немесе 3 сутегі атомымен байланысқан көміртегі атомына қарағанда сутегі атомын оңай береді. Бұл ереже </a:t>
            </a:r>
            <a:r>
              <a:rPr lang="ru" sz="2000">
                <a:solidFill>
                  <a:schemeClr val="dk1"/>
                </a:solidFill>
                <a:latin typeface="Book Antiqua"/>
                <a:ea typeface="Book Antiqua"/>
                <a:cs typeface="Book Antiqua"/>
                <a:sym typeface="Book Antiqua"/>
              </a:rPr>
              <a:t>Зайцев ережесі</a:t>
            </a:r>
            <a:r>
              <a:rPr lang="ru" sz="2000" b="0">
                <a:solidFill>
                  <a:schemeClr val="dk1"/>
                </a:solidFill>
                <a:latin typeface="Book Antiqua"/>
                <a:ea typeface="Book Antiqua"/>
                <a:cs typeface="Book Antiqua"/>
                <a:sym typeface="Book Antiqua"/>
              </a:rPr>
              <a:t> деп аталады. </a:t>
            </a:r>
            <a:endParaRPr sz="2150" b="0">
              <a:solidFill>
                <a:srgbClr val="137AC3"/>
              </a:solidFill>
            </a:endParaRPr>
          </a:p>
          <a:p>
            <a:pPr marL="0" lvl="0" indent="0" algn="just" rtl="0">
              <a:lnSpc>
                <a:spcPct val="115000"/>
              </a:lnSpc>
              <a:spcBef>
                <a:spcPts val="600"/>
              </a:spcBef>
              <a:spcAft>
                <a:spcPts val="0"/>
              </a:spcAft>
              <a:buClr>
                <a:schemeClr val="dk1"/>
              </a:buClr>
              <a:buSzPts val="1100"/>
              <a:buFont typeface="Arial"/>
              <a:buNone/>
            </a:pPr>
            <a:endParaRPr sz="2000">
              <a:solidFill>
                <a:schemeClr val="dk1"/>
              </a:solidFill>
              <a:highlight>
                <a:srgbClr val="FFFFFF"/>
              </a:highlight>
              <a:latin typeface="Book Antiqua"/>
              <a:ea typeface="Book Antiqua"/>
              <a:cs typeface="Book Antiqua"/>
              <a:sym typeface="Book Antiqua"/>
            </a:endParaRPr>
          </a:p>
          <a:p>
            <a:pPr marL="0" lvl="0" indent="0" algn="just" rtl="0">
              <a:lnSpc>
                <a:spcPct val="115000"/>
              </a:lnSpc>
              <a:spcBef>
                <a:spcPts val="0"/>
              </a:spcBef>
              <a:spcAft>
                <a:spcPts val="0"/>
              </a:spcAft>
              <a:buClr>
                <a:schemeClr val="dk1"/>
              </a:buClr>
              <a:buSzPts val="1100"/>
              <a:buFont typeface="Arial"/>
              <a:buNone/>
            </a:pPr>
            <a:endParaRPr sz="2000">
              <a:solidFill>
                <a:schemeClr val="dk1"/>
              </a:solidFill>
              <a:highlight>
                <a:srgbClr val="FFFFFF"/>
              </a:highlight>
              <a:latin typeface="Book Antiqua"/>
              <a:ea typeface="Book Antiqua"/>
              <a:cs typeface="Book Antiqua"/>
              <a:sym typeface="Book Antiqua"/>
            </a:endParaRPr>
          </a:p>
          <a:p>
            <a:pPr marL="0" marR="0" lvl="0" indent="0" algn="just" rtl="0">
              <a:lnSpc>
                <a:spcPct val="100000"/>
              </a:lnSpc>
              <a:spcBef>
                <a:spcPts val="0"/>
              </a:spcBef>
              <a:spcAft>
                <a:spcPts val="0"/>
              </a:spcAft>
              <a:buClr>
                <a:srgbClr val="FEF7F0"/>
              </a:buClr>
              <a:buSzPts val="3200"/>
              <a:buFont typeface="Arial"/>
              <a:buNone/>
            </a:pPr>
            <a:endParaRPr sz="2400" b="0">
              <a:solidFill>
                <a:srgbClr val="000000"/>
              </a:solidFill>
              <a:latin typeface="Book Antiqua"/>
              <a:ea typeface="Book Antiqua"/>
              <a:cs typeface="Book Antiqua"/>
              <a:sym typeface="Book Antiqua"/>
            </a:endParaRPr>
          </a:p>
        </p:txBody>
      </p:sp>
      <p:sp>
        <p:nvSpPr>
          <p:cNvPr id="701" name="Google Shape;701;p85"/>
          <p:cNvSpPr txBox="1"/>
          <p:nvPr/>
        </p:nvSpPr>
        <p:spPr>
          <a:xfrm>
            <a:off x="0" y="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Times New Roman"/>
              <a:ea typeface="Times New Roman"/>
              <a:cs typeface="Times New Roman"/>
              <a:sym typeface="Times New Roman"/>
            </a:endParaRPr>
          </a:p>
        </p:txBody>
      </p:sp>
      <p:pic>
        <p:nvPicPr>
          <p:cNvPr id="702" name="Google Shape;702;p85"/>
          <p:cNvPicPr preferRelativeResize="0"/>
          <p:nvPr/>
        </p:nvPicPr>
        <p:blipFill rotWithShape="1">
          <a:blip r:embed="rId3">
            <a:alphaModFix/>
          </a:blip>
          <a:srcRect/>
          <a:stretch/>
        </p:blipFill>
        <p:spPr>
          <a:xfrm>
            <a:off x="1781025" y="3411600"/>
            <a:ext cx="5919523" cy="1554476"/>
          </a:xfrm>
          <a:prstGeom prst="rect">
            <a:avLst/>
          </a:prstGeom>
          <a:noFill/>
          <a:ln>
            <a:noFill/>
          </a:ln>
        </p:spPr>
      </p:pic>
      <p:pic>
        <p:nvPicPr>
          <p:cNvPr id="703" name="Google Shape;703;p85"/>
          <p:cNvPicPr preferRelativeResize="0"/>
          <p:nvPr/>
        </p:nvPicPr>
        <p:blipFill rotWithShape="1">
          <a:blip r:embed="rId4">
            <a:alphaModFix/>
          </a:blip>
          <a:srcRect/>
          <a:stretch/>
        </p:blipFill>
        <p:spPr>
          <a:xfrm>
            <a:off x="1557225" y="128075"/>
            <a:ext cx="5816975" cy="15544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3"/>
          <p:cNvSpPr txBox="1">
            <a:spLocks noGrp="1"/>
          </p:cNvSpPr>
          <p:nvPr>
            <p:ph type="body" idx="1"/>
          </p:nvPr>
        </p:nvSpPr>
        <p:spPr>
          <a:xfrm>
            <a:off x="311700" y="676350"/>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100"/>
              </a:spcBef>
              <a:spcAft>
                <a:spcPts val="0"/>
              </a:spcAft>
              <a:buSzPts val="1800"/>
              <a:buNone/>
            </a:pPr>
            <a:r>
              <a:rPr lang="ru" sz="1900" b="1">
                <a:solidFill>
                  <a:schemeClr val="dk1"/>
                </a:solidFill>
              </a:rPr>
              <a:t>(b)</a:t>
            </a:r>
            <a:r>
              <a:rPr lang="ru" sz="1900">
                <a:solidFill>
                  <a:schemeClr val="dk1"/>
                </a:solidFill>
              </a:rPr>
              <a:t>  </a:t>
            </a:r>
            <a:r>
              <a:rPr lang="ru" sz="2000">
                <a:solidFill>
                  <a:schemeClr val="dk1"/>
                </a:solidFill>
                <a:latin typeface="Book Antiqua"/>
                <a:ea typeface="Book Antiqua"/>
                <a:cs typeface="Book Antiqua"/>
                <a:sym typeface="Book Antiqua"/>
              </a:rPr>
              <a:t>төрт C атомы, бір қос байланыс</a:t>
            </a:r>
            <a:endParaRPr sz="1900">
              <a:solidFill>
                <a:schemeClr val="dk1"/>
              </a:solidFill>
            </a:endParaRPr>
          </a:p>
          <a:p>
            <a:pPr marL="0" lvl="0" indent="0" algn="l" rtl="0">
              <a:lnSpc>
                <a:spcPct val="115000"/>
              </a:lnSpc>
              <a:spcBef>
                <a:spcPts val="1100"/>
              </a:spcBef>
              <a:spcAft>
                <a:spcPts val="0"/>
              </a:spcAft>
              <a:buSzPts val="1800"/>
              <a:buNone/>
            </a:pPr>
            <a:endParaRPr sz="1900">
              <a:solidFill>
                <a:schemeClr val="dk1"/>
              </a:solidFill>
            </a:endParaRPr>
          </a:p>
          <a:p>
            <a:pPr marL="0" lvl="0" indent="0" algn="l" rtl="0">
              <a:lnSpc>
                <a:spcPct val="115000"/>
              </a:lnSpc>
              <a:spcBef>
                <a:spcPts val="1100"/>
              </a:spcBef>
              <a:spcAft>
                <a:spcPts val="0"/>
              </a:spcAft>
              <a:buSzPts val="1800"/>
              <a:buNone/>
            </a:pPr>
            <a:endParaRPr sz="1900">
              <a:solidFill>
                <a:schemeClr val="dk1"/>
              </a:solidFill>
            </a:endParaRPr>
          </a:p>
          <a:p>
            <a:pPr marL="0" lvl="0" indent="0" algn="l" rtl="0">
              <a:lnSpc>
                <a:spcPct val="115000"/>
              </a:lnSpc>
              <a:spcBef>
                <a:spcPts val="1100"/>
              </a:spcBef>
              <a:spcAft>
                <a:spcPts val="0"/>
              </a:spcAft>
              <a:buSzPts val="1800"/>
              <a:buNone/>
            </a:pPr>
            <a:endParaRPr sz="1900">
              <a:solidFill>
                <a:schemeClr val="dk1"/>
              </a:solidFill>
            </a:endParaRPr>
          </a:p>
          <a:p>
            <a:pPr marL="0" lvl="0" indent="0" algn="l" rtl="0">
              <a:lnSpc>
                <a:spcPct val="115000"/>
              </a:lnSpc>
              <a:spcBef>
                <a:spcPts val="1100"/>
              </a:spcBef>
              <a:spcAft>
                <a:spcPts val="0"/>
              </a:spcAft>
              <a:buSzPts val="1800"/>
              <a:buNone/>
            </a:pPr>
            <a:r>
              <a:rPr lang="ru" sz="1900" b="1">
                <a:solidFill>
                  <a:schemeClr val="dk1"/>
                </a:solidFill>
              </a:rPr>
              <a:t>(c)</a:t>
            </a:r>
            <a:r>
              <a:rPr lang="ru" sz="1900">
                <a:solidFill>
                  <a:schemeClr val="dk1"/>
                </a:solidFill>
              </a:rPr>
              <a:t>  </a:t>
            </a:r>
            <a:r>
              <a:rPr lang="ru" sz="2000">
                <a:solidFill>
                  <a:schemeClr val="dk1"/>
                </a:solidFill>
                <a:latin typeface="Book Antiqua"/>
                <a:ea typeface="Book Antiqua"/>
                <a:cs typeface="Book Antiqua"/>
                <a:sym typeface="Book Antiqua"/>
              </a:rPr>
              <a:t>төрт C атомы, бір сақина</a:t>
            </a:r>
            <a:endParaRPr sz="1900">
              <a:solidFill>
                <a:schemeClr val="dk1"/>
              </a:solidFill>
            </a:endParaRPr>
          </a:p>
          <a:p>
            <a:pPr marL="0" lvl="0" indent="0" algn="l" rtl="0">
              <a:lnSpc>
                <a:spcPct val="115000"/>
              </a:lnSpc>
              <a:spcBef>
                <a:spcPts val="1100"/>
              </a:spcBef>
              <a:spcAft>
                <a:spcPts val="0"/>
              </a:spcAft>
              <a:buSzPts val="1800"/>
              <a:buNone/>
            </a:pPr>
            <a:endParaRPr sz="1900">
              <a:solidFill>
                <a:schemeClr val="dk1"/>
              </a:solidFill>
            </a:endParaRPr>
          </a:p>
          <a:p>
            <a:pPr marL="0" lvl="0" indent="0" algn="l" rtl="0">
              <a:lnSpc>
                <a:spcPct val="115000"/>
              </a:lnSpc>
              <a:spcBef>
                <a:spcPts val="0"/>
              </a:spcBef>
              <a:spcAft>
                <a:spcPts val="1600"/>
              </a:spcAft>
              <a:buSzPts val="1800"/>
              <a:buNone/>
            </a:pPr>
            <a:endParaRPr sz="1900"/>
          </a:p>
        </p:txBody>
      </p:sp>
      <p:pic>
        <p:nvPicPr>
          <p:cNvPr id="104" name="Google Shape;104;p23"/>
          <p:cNvPicPr preferRelativeResize="0"/>
          <p:nvPr/>
        </p:nvPicPr>
        <p:blipFill rotWithShape="1">
          <a:blip r:embed="rId3">
            <a:alphaModFix/>
          </a:blip>
          <a:srcRect/>
          <a:stretch/>
        </p:blipFill>
        <p:spPr>
          <a:xfrm>
            <a:off x="379975" y="1286800"/>
            <a:ext cx="4152900" cy="1525300"/>
          </a:xfrm>
          <a:prstGeom prst="rect">
            <a:avLst/>
          </a:prstGeom>
          <a:noFill/>
          <a:ln>
            <a:noFill/>
          </a:ln>
        </p:spPr>
      </p:pic>
      <p:pic>
        <p:nvPicPr>
          <p:cNvPr id="105" name="Google Shape;105;p23"/>
          <p:cNvPicPr preferRelativeResize="0"/>
          <p:nvPr/>
        </p:nvPicPr>
        <p:blipFill rotWithShape="1">
          <a:blip r:embed="rId4">
            <a:alphaModFix/>
          </a:blip>
          <a:srcRect/>
          <a:stretch/>
        </p:blipFill>
        <p:spPr>
          <a:xfrm>
            <a:off x="5353850" y="1286788"/>
            <a:ext cx="2095500" cy="981075"/>
          </a:xfrm>
          <a:prstGeom prst="rect">
            <a:avLst/>
          </a:prstGeom>
          <a:noFill/>
          <a:ln>
            <a:noFill/>
          </a:ln>
        </p:spPr>
      </p:pic>
      <p:pic>
        <p:nvPicPr>
          <p:cNvPr id="106" name="Google Shape;106;p23"/>
          <p:cNvPicPr preferRelativeResize="0"/>
          <p:nvPr/>
        </p:nvPicPr>
        <p:blipFill rotWithShape="1">
          <a:blip r:embed="rId5">
            <a:alphaModFix/>
          </a:blip>
          <a:srcRect/>
          <a:stretch/>
        </p:blipFill>
        <p:spPr>
          <a:xfrm>
            <a:off x="2674638" y="3286113"/>
            <a:ext cx="3362325" cy="1857375"/>
          </a:xfrm>
          <a:prstGeom prst="rect">
            <a:avLst/>
          </a:prstGeom>
          <a:noFill/>
          <a:ln>
            <a:noFill/>
          </a:ln>
        </p:spPr>
      </p:pic>
      <p:sp>
        <p:nvSpPr>
          <p:cNvPr id="107" name="Google Shape;107;p23"/>
          <p:cNvSpPr txBox="1">
            <a:spLocks noGrp="1"/>
          </p:cNvSpPr>
          <p:nvPr>
            <p:ph type="title"/>
          </p:nvPr>
        </p:nvSpPr>
        <p:spPr>
          <a:xfrm>
            <a:off x="311688" y="581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ru" sz="2000" b="1">
                <a:solidFill>
                  <a:srgbClr val="000099"/>
                </a:solidFill>
              </a:rPr>
              <a:t>Жаттығу 1 (жалғасы)</a:t>
            </a:r>
            <a:endParaRPr sz="2000" b="1">
              <a:solidFill>
                <a:srgbClr val="000099"/>
              </a:solidFill>
            </a:endParaRPr>
          </a:p>
          <a:p>
            <a:pPr marL="0" lvl="0" indent="0" algn="l" rtl="0">
              <a:lnSpc>
                <a:spcPct val="115000"/>
              </a:lnSpc>
              <a:spcBef>
                <a:spcPts val="1100"/>
              </a:spcBef>
              <a:spcAft>
                <a:spcPts val="0"/>
              </a:spcAft>
              <a:buSzPts val="2800"/>
              <a:buNone/>
            </a:pPr>
            <a:endParaRPr sz="2000">
              <a:latin typeface="Book Antiqua"/>
              <a:ea typeface="Book Antiqua"/>
              <a:cs typeface="Book Antiqua"/>
              <a:sym typeface="Book Antiqua"/>
            </a:endParaRPr>
          </a:p>
          <a:p>
            <a:pPr marL="0" lvl="0" indent="0" algn="l" rtl="0">
              <a:lnSpc>
                <a:spcPct val="115000"/>
              </a:lnSpc>
              <a:spcBef>
                <a:spcPts val="1100"/>
              </a:spcBef>
              <a:spcAft>
                <a:spcPts val="0"/>
              </a:spcAft>
              <a:buSzPts val="2800"/>
              <a:buNone/>
            </a:pPr>
            <a:endParaRPr sz="1900"/>
          </a:p>
          <a:p>
            <a:pPr marL="0" lvl="0" indent="0" algn="l" rtl="0">
              <a:lnSpc>
                <a:spcPct val="100000"/>
              </a:lnSpc>
              <a:spcBef>
                <a:spcPts val="0"/>
              </a:spcBef>
              <a:spcAft>
                <a:spcPts val="0"/>
              </a:spcAft>
              <a:buSzPts val="2800"/>
              <a:buNone/>
            </a:pPr>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Google Shape;708;p86"/>
          <p:cNvSpPr txBox="1">
            <a:spLocks noGrp="1"/>
          </p:cNvSpPr>
          <p:nvPr>
            <p:ph type="title" idx="4294967295"/>
          </p:nvPr>
        </p:nvSpPr>
        <p:spPr>
          <a:xfrm>
            <a:off x="307250" y="182169"/>
            <a:ext cx="8229600" cy="814500"/>
          </a:xfrm>
          <a:prstGeom prst="rect">
            <a:avLst/>
          </a:prstGeom>
          <a:noFill/>
          <a:ln>
            <a:noFill/>
          </a:ln>
        </p:spPr>
        <p:txBody>
          <a:bodyPr spcFirstLastPara="1" wrap="square" lIns="45700" tIns="0" rIns="45700" bIns="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ru" sz="2400">
                <a:solidFill>
                  <a:schemeClr val="dk1"/>
                </a:solidFill>
                <a:latin typeface="Book Antiqua"/>
                <a:ea typeface="Book Antiqua"/>
                <a:cs typeface="Book Antiqua"/>
                <a:sym typeface="Book Antiqua"/>
              </a:rPr>
              <a:t>2. Моногалогеналкандарды дегидрогалогендеу </a:t>
            </a:r>
            <a:endParaRPr sz="2400">
              <a:solidFill>
                <a:schemeClr val="dk1"/>
              </a:solidFill>
              <a:latin typeface="Book Antiqua"/>
              <a:ea typeface="Book Antiqua"/>
              <a:cs typeface="Book Antiqua"/>
              <a:sym typeface="Book Antiqua"/>
            </a:endParaRPr>
          </a:p>
          <a:p>
            <a:pPr marL="0" marR="0" lvl="0" indent="0" algn="l" rtl="0">
              <a:lnSpc>
                <a:spcPct val="100000"/>
              </a:lnSpc>
              <a:spcBef>
                <a:spcPts val="0"/>
              </a:spcBef>
              <a:spcAft>
                <a:spcPts val="0"/>
              </a:spcAft>
              <a:buClr>
                <a:srgbClr val="FEF7F0"/>
              </a:buClr>
              <a:buSzPts val="3600"/>
              <a:buFont typeface="Times New Roman"/>
              <a:buNone/>
            </a:pPr>
            <a:endParaRPr sz="3000" u="sng">
              <a:solidFill>
                <a:srgbClr val="000000"/>
              </a:solidFill>
              <a:latin typeface="Times New Roman"/>
              <a:ea typeface="Times New Roman"/>
              <a:cs typeface="Times New Roman"/>
              <a:sym typeface="Times New Roman"/>
            </a:endParaRPr>
          </a:p>
        </p:txBody>
      </p:sp>
      <p:sp>
        <p:nvSpPr>
          <p:cNvPr id="709" name="Google Shape;709;p86"/>
          <p:cNvSpPr txBox="1"/>
          <p:nvPr/>
        </p:nvSpPr>
        <p:spPr>
          <a:xfrm>
            <a:off x="0" y="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Times New Roman"/>
              <a:ea typeface="Times New Roman"/>
              <a:cs typeface="Times New Roman"/>
              <a:sym typeface="Times New Roman"/>
            </a:endParaRPr>
          </a:p>
        </p:txBody>
      </p:sp>
      <p:pic>
        <p:nvPicPr>
          <p:cNvPr id="710" name="Google Shape;710;p86"/>
          <p:cNvPicPr preferRelativeResize="0"/>
          <p:nvPr/>
        </p:nvPicPr>
        <p:blipFill rotWithShape="1">
          <a:blip r:embed="rId3">
            <a:alphaModFix/>
          </a:blip>
          <a:srcRect/>
          <a:stretch/>
        </p:blipFill>
        <p:spPr>
          <a:xfrm>
            <a:off x="672600" y="825694"/>
            <a:ext cx="6331744" cy="1178719"/>
          </a:xfrm>
          <a:prstGeom prst="rect">
            <a:avLst/>
          </a:prstGeom>
          <a:noFill/>
          <a:ln>
            <a:noFill/>
          </a:ln>
        </p:spPr>
      </p:pic>
      <p:sp>
        <p:nvSpPr>
          <p:cNvPr id="711" name="Google Shape;711;p86"/>
          <p:cNvSpPr txBox="1"/>
          <p:nvPr/>
        </p:nvSpPr>
        <p:spPr>
          <a:xfrm>
            <a:off x="357712" y="2524340"/>
            <a:ext cx="7143600" cy="4383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r>
              <a:rPr lang="ru" sz="2400" b="1" i="0" u="none" strike="noStrike" cap="none">
                <a:solidFill>
                  <a:schemeClr val="dk1"/>
                </a:solidFill>
                <a:latin typeface="Book Antiqua"/>
                <a:ea typeface="Book Antiqua"/>
                <a:cs typeface="Book Antiqua"/>
                <a:sym typeface="Book Antiqua"/>
              </a:rPr>
              <a:t>3. Дигалогеналкандарды дегалогендеу </a:t>
            </a:r>
            <a:endParaRPr sz="2400" b="1" i="0" u="none" strike="noStrike" cap="none">
              <a:solidFill>
                <a:srgbClr val="000000"/>
              </a:solidFill>
              <a:latin typeface="Book Antiqua"/>
              <a:ea typeface="Book Antiqua"/>
              <a:cs typeface="Book Antiqua"/>
              <a:sym typeface="Book Antiqua"/>
            </a:endParaRPr>
          </a:p>
        </p:txBody>
      </p:sp>
      <p:sp>
        <p:nvSpPr>
          <p:cNvPr id="712" name="Google Shape;712;p86"/>
          <p:cNvSpPr txBox="1"/>
          <p:nvPr/>
        </p:nvSpPr>
        <p:spPr>
          <a:xfrm>
            <a:off x="0" y="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Times New Roman"/>
              <a:ea typeface="Times New Roman"/>
              <a:cs typeface="Times New Roman"/>
              <a:sym typeface="Times New Roman"/>
            </a:endParaRPr>
          </a:p>
        </p:txBody>
      </p:sp>
      <p:pic>
        <p:nvPicPr>
          <p:cNvPr id="713" name="Google Shape;713;p86"/>
          <p:cNvPicPr preferRelativeResize="0"/>
          <p:nvPr/>
        </p:nvPicPr>
        <p:blipFill rotWithShape="1">
          <a:blip r:embed="rId4">
            <a:alphaModFix/>
          </a:blip>
          <a:srcRect/>
          <a:stretch/>
        </p:blipFill>
        <p:spPr>
          <a:xfrm>
            <a:off x="616775" y="3152578"/>
            <a:ext cx="6311506" cy="1071563"/>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718" name="Google Shape;718;p87"/>
          <p:cNvSpPr txBox="1">
            <a:spLocks noGrp="1"/>
          </p:cNvSpPr>
          <p:nvPr>
            <p:ph type="title" idx="4294967295"/>
          </p:nvPr>
        </p:nvSpPr>
        <p:spPr>
          <a:xfrm>
            <a:off x="386900" y="209553"/>
            <a:ext cx="8229600" cy="813300"/>
          </a:xfrm>
          <a:prstGeom prst="rect">
            <a:avLst/>
          </a:prstGeom>
          <a:noFill/>
          <a:ln>
            <a:noFill/>
          </a:ln>
        </p:spPr>
        <p:txBody>
          <a:bodyPr spcFirstLastPara="1" wrap="square" lIns="45700" tIns="0" rIns="4570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ru" sz="2400">
                <a:solidFill>
                  <a:schemeClr val="dk1"/>
                </a:solidFill>
                <a:latin typeface="Book Antiqua"/>
                <a:ea typeface="Book Antiqua"/>
                <a:cs typeface="Book Antiqua"/>
                <a:sym typeface="Book Antiqua"/>
              </a:rPr>
              <a:t>4. Алкандарды дегидрлеу</a:t>
            </a:r>
            <a:endParaRPr sz="2400">
              <a:solidFill>
                <a:srgbClr val="000000"/>
              </a:solidFill>
              <a:latin typeface="Book Antiqua"/>
              <a:ea typeface="Book Antiqua"/>
              <a:cs typeface="Book Antiqua"/>
              <a:sym typeface="Book Antiqua"/>
            </a:endParaRPr>
          </a:p>
        </p:txBody>
      </p:sp>
      <p:sp>
        <p:nvSpPr>
          <p:cNvPr id="719" name="Google Shape;719;p87"/>
          <p:cNvSpPr txBox="1"/>
          <p:nvPr/>
        </p:nvSpPr>
        <p:spPr>
          <a:xfrm>
            <a:off x="0" y="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Times New Roman"/>
              <a:ea typeface="Times New Roman"/>
              <a:cs typeface="Times New Roman"/>
              <a:sym typeface="Times New Roman"/>
            </a:endParaRPr>
          </a:p>
        </p:txBody>
      </p:sp>
      <p:pic>
        <p:nvPicPr>
          <p:cNvPr id="720" name="Google Shape;720;p87"/>
          <p:cNvPicPr preferRelativeResize="0"/>
          <p:nvPr/>
        </p:nvPicPr>
        <p:blipFill rotWithShape="1">
          <a:blip r:embed="rId3">
            <a:alphaModFix/>
          </a:blip>
          <a:srcRect/>
          <a:stretch/>
        </p:blipFill>
        <p:spPr>
          <a:xfrm>
            <a:off x="739037" y="856771"/>
            <a:ext cx="6375798" cy="964406"/>
          </a:xfrm>
          <a:prstGeom prst="rect">
            <a:avLst/>
          </a:prstGeom>
          <a:noFill/>
          <a:ln>
            <a:noFill/>
          </a:ln>
        </p:spPr>
      </p:pic>
      <p:sp>
        <p:nvSpPr>
          <p:cNvPr id="721" name="Google Shape;721;p87"/>
          <p:cNvSpPr txBox="1"/>
          <p:nvPr/>
        </p:nvSpPr>
        <p:spPr>
          <a:xfrm>
            <a:off x="386912" y="2208972"/>
            <a:ext cx="4859400" cy="4383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r>
              <a:rPr lang="ru" sz="2400" b="1" i="0" u="none" strike="noStrike" cap="none">
                <a:solidFill>
                  <a:schemeClr val="dk1"/>
                </a:solidFill>
                <a:latin typeface="Book Antiqua"/>
                <a:ea typeface="Book Antiqua"/>
                <a:cs typeface="Book Antiqua"/>
                <a:sym typeface="Book Antiqua"/>
              </a:rPr>
              <a:t>5. Алкиндерді гидрлеу</a:t>
            </a:r>
            <a:endParaRPr sz="2400" b="1" i="0" u="none" strike="noStrike" cap="none">
              <a:solidFill>
                <a:srgbClr val="000000"/>
              </a:solidFill>
              <a:latin typeface="Book Antiqua"/>
              <a:ea typeface="Book Antiqua"/>
              <a:cs typeface="Book Antiqua"/>
              <a:sym typeface="Book Antiqua"/>
            </a:endParaRPr>
          </a:p>
        </p:txBody>
      </p:sp>
      <p:sp>
        <p:nvSpPr>
          <p:cNvPr id="722" name="Google Shape;722;p87"/>
          <p:cNvSpPr txBox="1"/>
          <p:nvPr/>
        </p:nvSpPr>
        <p:spPr>
          <a:xfrm>
            <a:off x="0" y="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Times New Roman"/>
              <a:ea typeface="Times New Roman"/>
              <a:cs typeface="Times New Roman"/>
              <a:sym typeface="Times New Roman"/>
            </a:endParaRPr>
          </a:p>
        </p:txBody>
      </p:sp>
      <p:pic>
        <p:nvPicPr>
          <p:cNvPr id="723" name="Google Shape;723;p87"/>
          <p:cNvPicPr preferRelativeResize="0"/>
          <p:nvPr/>
        </p:nvPicPr>
        <p:blipFill rotWithShape="1">
          <a:blip r:embed="rId4">
            <a:alphaModFix/>
          </a:blip>
          <a:srcRect/>
          <a:stretch/>
        </p:blipFill>
        <p:spPr>
          <a:xfrm>
            <a:off x="712250" y="2767088"/>
            <a:ext cx="6429377" cy="678656"/>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p88"/>
          <p:cNvSpPr txBox="1">
            <a:spLocks noGrp="1"/>
          </p:cNvSpPr>
          <p:nvPr>
            <p:ph type="title"/>
          </p:nvPr>
        </p:nvSpPr>
        <p:spPr>
          <a:xfrm>
            <a:off x="311700" y="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ru" sz="2600">
                <a:highlight>
                  <a:srgbClr val="EAD1DC"/>
                </a:highlight>
                <a:latin typeface="Book Antiqua"/>
                <a:ea typeface="Book Antiqua"/>
                <a:cs typeface="Book Antiqua"/>
                <a:sym typeface="Book Antiqua"/>
              </a:rPr>
              <a:t>Алкендердің қосылу реакциялары</a:t>
            </a:r>
            <a:endParaRPr sz="2600">
              <a:highlight>
                <a:srgbClr val="EAD1DC"/>
              </a:highlight>
              <a:latin typeface="Book Antiqua"/>
              <a:ea typeface="Book Antiqua"/>
              <a:cs typeface="Book Antiqua"/>
              <a:sym typeface="Book Antiqua"/>
            </a:endParaRPr>
          </a:p>
        </p:txBody>
      </p:sp>
      <p:pic>
        <p:nvPicPr>
          <p:cNvPr id="729" name="Google Shape;729;p88" descr="Картинки по запросу addition reaction of alkenes equation"/>
          <p:cNvPicPr preferRelativeResize="0"/>
          <p:nvPr/>
        </p:nvPicPr>
        <p:blipFill rotWithShape="1">
          <a:blip r:embed="rId3">
            <a:alphaModFix/>
          </a:blip>
          <a:srcRect l="11931" r="13121" b="30010"/>
          <a:stretch/>
        </p:blipFill>
        <p:spPr>
          <a:xfrm>
            <a:off x="4673800" y="1985838"/>
            <a:ext cx="4393500" cy="1171825"/>
          </a:xfrm>
          <a:prstGeom prst="rect">
            <a:avLst/>
          </a:prstGeom>
          <a:noFill/>
          <a:ln>
            <a:noFill/>
          </a:ln>
        </p:spPr>
      </p:pic>
      <p:pic>
        <p:nvPicPr>
          <p:cNvPr id="730" name="Google Shape;730;p88" descr="Картинки по запросу addition reaction of alkenes equation"/>
          <p:cNvPicPr preferRelativeResize="0"/>
          <p:nvPr/>
        </p:nvPicPr>
        <p:blipFill rotWithShape="1">
          <a:blip r:embed="rId4">
            <a:alphaModFix/>
          </a:blip>
          <a:srcRect b="19722"/>
          <a:stretch/>
        </p:blipFill>
        <p:spPr>
          <a:xfrm>
            <a:off x="54413" y="2019375"/>
            <a:ext cx="4142025" cy="1104750"/>
          </a:xfrm>
          <a:prstGeom prst="rect">
            <a:avLst/>
          </a:prstGeom>
          <a:noFill/>
          <a:ln>
            <a:noFill/>
          </a:ln>
        </p:spPr>
      </p:pic>
      <p:pic>
        <p:nvPicPr>
          <p:cNvPr id="731" name="Google Shape;731;p88" descr="Картинки по запросу addition reaction of alkenes equation"/>
          <p:cNvPicPr preferRelativeResize="0"/>
          <p:nvPr/>
        </p:nvPicPr>
        <p:blipFill rotWithShape="1">
          <a:blip r:embed="rId5">
            <a:alphaModFix/>
          </a:blip>
          <a:srcRect l="5587" t="31621" r="7235" b="10738"/>
          <a:stretch/>
        </p:blipFill>
        <p:spPr>
          <a:xfrm>
            <a:off x="2008800" y="3430300"/>
            <a:ext cx="5682975" cy="1637000"/>
          </a:xfrm>
          <a:prstGeom prst="rect">
            <a:avLst/>
          </a:prstGeom>
          <a:noFill/>
          <a:ln>
            <a:noFill/>
          </a:ln>
        </p:spPr>
      </p:pic>
      <p:sp>
        <p:nvSpPr>
          <p:cNvPr id="732" name="Google Shape;732;p88"/>
          <p:cNvSpPr txBox="1"/>
          <p:nvPr/>
        </p:nvSpPr>
        <p:spPr>
          <a:xfrm>
            <a:off x="1784950" y="4415425"/>
            <a:ext cx="1644000" cy="572700"/>
          </a:xfrm>
          <a:prstGeom prst="rect">
            <a:avLst/>
          </a:prstGeom>
          <a:solidFill>
            <a:schemeClr val="lt1"/>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ru" sz="1400" b="1" i="0" u="none" strike="noStrike" cap="none">
                <a:solidFill>
                  <a:srgbClr val="000000"/>
                </a:solidFill>
                <a:latin typeface="Arial"/>
                <a:ea typeface="Arial"/>
                <a:cs typeface="Arial"/>
                <a:sym typeface="Arial"/>
              </a:rPr>
              <a:t>Этилен</a:t>
            </a:r>
            <a:endParaRPr sz="14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ru" sz="1400" b="1" i="0" u="none" strike="noStrike" cap="none">
                <a:solidFill>
                  <a:srgbClr val="000000"/>
                </a:solidFill>
                <a:latin typeface="Arial"/>
                <a:ea typeface="Arial"/>
                <a:cs typeface="Arial"/>
                <a:sym typeface="Arial"/>
              </a:rPr>
              <a:t>қанықпаған</a:t>
            </a:r>
            <a:endParaRPr sz="1400" b="1" i="0" u="none" strike="noStrike" cap="none">
              <a:solidFill>
                <a:srgbClr val="000000"/>
              </a:solidFill>
              <a:latin typeface="Arial"/>
              <a:ea typeface="Arial"/>
              <a:cs typeface="Arial"/>
              <a:sym typeface="Arial"/>
            </a:endParaRPr>
          </a:p>
        </p:txBody>
      </p:sp>
      <p:sp>
        <p:nvSpPr>
          <p:cNvPr id="733" name="Google Shape;733;p88"/>
          <p:cNvSpPr txBox="1"/>
          <p:nvPr/>
        </p:nvSpPr>
        <p:spPr>
          <a:xfrm>
            <a:off x="3699100" y="4415425"/>
            <a:ext cx="974700" cy="4698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ru" sz="1400" b="1" i="0" u="none" strike="noStrike" cap="none">
                <a:solidFill>
                  <a:srgbClr val="000000"/>
                </a:solidFill>
                <a:latin typeface="Arial"/>
                <a:ea typeface="Arial"/>
                <a:cs typeface="Arial"/>
                <a:sym typeface="Arial"/>
              </a:rPr>
              <a:t>Сутегі</a:t>
            </a:r>
            <a:endParaRPr sz="1400" b="1" i="0" u="none" strike="noStrike" cap="none">
              <a:solidFill>
                <a:srgbClr val="000000"/>
              </a:solidFill>
              <a:latin typeface="Arial"/>
              <a:ea typeface="Arial"/>
              <a:cs typeface="Arial"/>
              <a:sym typeface="Arial"/>
            </a:endParaRPr>
          </a:p>
        </p:txBody>
      </p:sp>
      <p:sp>
        <p:nvSpPr>
          <p:cNvPr id="734" name="Google Shape;734;p88"/>
          <p:cNvSpPr txBox="1"/>
          <p:nvPr/>
        </p:nvSpPr>
        <p:spPr>
          <a:xfrm>
            <a:off x="6496325" y="4363975"/>
            <a:ext cx="1573500" cy="572700"/>
          </a:xfrm>
          <a:prstGeom prst="rect">
            <a:avLst/>
          </a:prstGeom>
          <a:solidFill>
            <a:schemeClr val="lt1"/>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ru" sz="1400" b="1" i="0" u="none" strike="noStrike" cap="none">
                <a:solidFill>
                  <a:srgbClr val="000000"/>
                </a:solidFill>
                <a:latin typeface="Arial"/>
                <a:ea typeface="Arial"/>
                <a:cs typeface="Arial"/>
                <a:sym typeface="Arial"/>
              </a:rPr>
              <a:t>Этан </a:t>
            </a:r>
            <a:endParaRPr sz="14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ru" sz="1400" b="1" i="0" u="none" strike="noStrike" cap="none">
                <a:solidFill>
                  <a:srgbClr val="000000"/>
                </a:solidFill>
                <a:latin typeface="Arial"/>
                <a:ea typeface="Arial"/>
                <a:cs typeface="Arial"/>
                <a:sym typeface="Arial"/>
              </a:rPr>
              <a:t>қаныққан</a:t>
            </a:r>
            <a:endParaRPr sz="1400" b="1" i="0" u="none" strike="noStrike" cap="none">
              <a:solidFill>
                <a:srgbClr val="000000"/>
              </a:solidFill>
              <a:latin typeface="Arial"/>
              <a:ea typeface="Arial"/>
              <a:cs typeface="Arial"/>
              <a:sym typeface="Arial"/>
            </a:endParaRPr>
          </a:p>
        </p:txBody>
      </p:sp>
      <p:sp>
        <p:nvSpPr>
          <p:cNvPr id="735" name="Google Shape;735;p88"/>
          <p:cNvSpPr txBox="1"/>
          <p:nvPr/>
        </p:nvSpPr>
        <p:spPr>
          <a:xfrm>
            <a:off x="311700" y="858675"/>
            <a:ext cx="8520600" cy="980700"/>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2200"/>
              <a:buFont typeface="Arial"/>
              <a:buNone/>
            </a:pPr>
            <a:r>
              <a:rPr lang="ru" sz="2200" b="0" i="0" u="none" strike="noStrike" cap="none">
                <a:solidFill>
                  <a:schemeClr val="dk1"/>
                </a:solidFill>
                <a:latin typeface="Book Antiqua"/>
                <a:ea typeface="Book Antiqua"/>
                <a:cs typeface="Book Antiqua"/>
                <a:sym typeface="Book Antiqua"/>
              </a:rPr>
              <a:t>Алкендер өте белсенді, молекула құрамында қсо байланыстың болуына байланысты көптеген қосылыстармен реакцияланады</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39"/>
        <p:cNvGrpSpPr/>
        <p:nvPr/>
      </p:nvGrpSpPr>
      <p:grpSpPr>
        <a:xfrm>
          <a:off x="0" y="0"/>
          <a:ext cx="0" cy="0"/>
          <a:chOff x="0" y="0"/>
          <a:chExt cx="0" cy="0"/>
        </a:xfrm>
      </p:grpSpPr>
      <p:sp>
        <p:nvSpPr>
          <p:cNvPr id="740" name="Google Shape;740;p89"/>
          <p:cNvSpPr txBox="1"/>
          <p:nvPr/>
        </p:nvSpPr>
        <p:spPr>
          <a:xfrm>
            <a:off x="571500" y="1071563"/>
            <a:ext cx="8358187" cy="117752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Corbel"/>
              <a:buNone/>
            </a:pPr>
            <a:endParaRPr sz="1400" b="0" i="0" u="none" strike="noStrike" cap="none">
              <a:solidFill>
                <a:srgbClr val="000000"/>
              </a:solidFill>
              <a:latin typeface="Arial"/>
              <a:ea typeface="Arial"/>
              <a:cs typeface="Arial"/>
              <a:sym typeface="Arial"/>
            </a:endParaRPr>
          </a:p>
        </p:txBody>
      </p:sp>
      <p:sp>
        <p:nvSpPr>
          <p:cNvPr id="741" name="Google Shape;741;p89"/>
          <p:cNvSpPr txBox="1"/>
          <p:nvPr/>
        </p:nvSpPr>
        <p:spPr>
          <a:xfrm>
            <a:off x="620187" y="16388"/>
            <a:ext cx="8072400" cy="393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Corbel"/>
              <a:buNone/>
            </a:pPr>
            <a:r>
              <a:rPr lang="ru" sz="2400" b="0" i="0" u="none" strike="noStrike" cap="none">
                <a:solidFill>
                  <a:schemeClr val="dk1"/>
                </a:solidFill>
                <a:latin typeface="Book Antiqua"/>
                <a:ea typeface="Book Antiqua"/>
                <a:cs typeface="Book Antiqua"/>
                <a:sym typeface="Book Antiqua"/>
              </a:rPr>
              <a:t>1. Галогендеу (галогендерді қосып алу)</a:t>
            </a:r>
            <a:endParaRPr sz="2400" b="0" i="0" u="none" strike="noStrike" cap="none">
              <a:solidFill>
                <a:srgbClr val="000000"/>
              </a:solidFill>
              <a:latin typeface="Book Antiqua"/>
              <a:ea typeface="Book Antiqua"/>
              <a:cs typeface="Book Antiqua"/>
              <a:sym typeface="Book Antiqua"/>
            </a:endParaRPr>
          </a:p>
        </p:txBody>
      </p:sp>
      <p:sp>
        <p:nvSpPr>
          <p:cNvPr id="742" name="Google Shape;742;p89"/>
          <p:cNvSpPr txBox="1"/>
          <p:nvPr/>
        </p:nvSpPr>
        <p:spPr>
          <a:xfrm>
            <a:off x="0" y="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Times New Roman"/>
              <a:ea typeface="Times New Roman"/>
              <a:cs typeface="Times New Roman"/>
              <a:sym typeface="Times New Roman"/>
            </a:endParaRPr>
          </a:p>
        </p:txBody>
      </p:sp>
      <p:pic>
        <p:nvPicPr>
          <p:cNvPr id="743" name="Google Shape;743;p89"/>
          <p:cNvPicPr preferRelativeResize="0"/>
          <p:nvPr/>
        </p:nvPicPr>
        <p:blipFill rotWithShape="1">
          <a:blip r:embed="rId3">
            <a:alphaModFix/>
          </a:blip>
          <a:srcRect/>
          <a:stretch/>
        </p:blipFill>
        <p:spPr>
          <a:xfrm>
            <a:off x="1386575" y="409400"/>
            <a:ext cx="4280698" cy="831700"/>
          </a:xfrm>
          <a:prstGeom prst="rect">
            <a:avLst/>
          </a:prstGeom>
          <a:noFill/>
          <a:ln>
            <a:noFill/>
          </a:ln>
        </p:spPr>
      </p:pic>
      <p:sp>
        <p:nvSpPr>
          <p:cNvPr id="744" name="Google Shape;744;p89"/>
          <p:cNvSpPr txBox="1"/>
          <p:nvPr/>
        </p:nvSpPr>
        <p:spPr>
          <a:xfrm>
            <a:off x="620175" y="1091575"/>
            <a:ext cx="5576100" cy="722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ru" sz="2400" b="0" i="0" u="none" strike="noStrike" cap="none">
                <a:solidFill>
                  <a:schemeClr val="dk1"/>
                </a:solidFill>
                <a:latin typeface="Book Antiqua"/>
                <a:ea typeface="Book Antiqua"/>
                <a:cs typeface="Book Antiqua"/>
                <a:sym typeface="Book Antiqua"/>
              </a:rPr>
              <a:t>2. Гидрогалогендеу</a:t>
            </a:r>
            <a:endParaRPr sz="2400" b="0" i="0" u="none" strike="noStrike" cap="none">
              <a:solidFill>
                <a:schemeClr val="dk1"/>
              </a:solidFill>
              <a:latin typeface="Book Antiqua"/>
              <a:ea typeface="Book Antiqua"/>
              <a:cs typeface="Book Antiqua"/>
              <a:sym typeface="Book Antiqua"/>
            </a:endParaRPr>
          </a:p>
        </p:txBody>
      </p:sp>
      <p:pic>
        <p:nvPicPr>
          <p:cNvPr id="745" name="Google Shape;745;p89"/>
          <p:cNvPicPr preferRelativeResize="0"/>
          <p:nvPr/>
        </p:nvPicPr>
        <p:blipFill rotWithShape="1">
          <a:blip r:embed="rId4">
            <a:alphaModFix/>
          </a:blip>
          <a:srcRect/>
          <a:stretch/>
        </p:blipFill>
        <p:spPr>
          <a:xfrm>
            <a:off x="1165038" y="1650500"/>
            <a:ext cx="5117287" cy="722400"/>
          </a:xfrm>
          <a:prstGeom prst="rect">
            <a:avLst/>
          </a:prstGeom>
          <a:noFill/>
          <a:ln>
            <a:noFill/>
          </a:ln>
        </p:spPr>
      </p:pic>
      <p:sp>
        <p:nvSpPr>
          <p:cNvPr id="746" name="Google Shape;746;p89"/>
          <p:cNvSpPr txBox="1"/>
          <p:nvPr/>
        </p:nvSpPr>
        <p:spPr>
          <a:xfrm>
            <a:off x="259200" y="2428875"/>
            <a:ext cx="8625600" cy="1832100"/>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2000"/>
              <a:buFont typeface="Arial"/>
              <a:buNone/>
            </a:pPr>
            <a:r>
              <a:rPr lang="ru" sz="2000" b="0" i="0" u="none" strike="noStrike" cap="none">
                <a:solidFill>
                  <a:schemeClr val="dk1"/>
                </a:solidFill>
                <a:latin typeface="Book Antiqua"/>
                <a:ea typeface="Book Antiqua"/>
                <a:cs typeface="Book Antiqua"/>
                <a:sym typeface="Book Antiqua"/>
              </a:rPr>
              <a:t>Бұл реакциялар Марковников ережесіне сәйкес жүреді: сутегі атомы (гидрогалоген молекуласынан) қос байланысы бар басқа көміртегі атомына қарағанда сутегі атомы көп көміртегі атомымен байланысқан.</a:t>
            </a:r>
            <a:endParaRPr sz="2000" b="0" i="0" u="none" strike="noStrike" cap="none">
              <a:solidFill>
                <a:schemeClr val="dk1"/>
              </a:solidFill>
              <a:latin typeface="Book Antiqua"/>
              <a:ea typeface="Book Antiqua"/>
              <a:cs typeface="Book Antiqua"/>
              <a:sym typeface="Book Antiqua"/>
            </a:endParaRPr>
          </a:p>
        </p:txBody>
      </p:sp>
      <p:pic>
        <p:nvPicPr>
          <p:cNvPr id="747" name="Google Shape;747;p89"/>
          <p:cNvPicPr preferRelativeResize="0"/>
          <p:nvPr/>
        </p:nvPicPr>
        <p:blipFill rotWithShape="1">
          <a:blip r:embed="rId5">
            <a:alphaModFix/>
          </a:blip>
          <a:srcRect/>
          <a:stretch/>
        </p:blipFill>
        <p:spPr>
          <a:xfrm>
            <a:off x="1886902" y="3866727"/>
            <a:ext cx="5217803" cy="1275450"/>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751"/>
        <p:cNvGrpSpPr/>
        <p:nvPr/>
      </p:nvGrpSpPr>
      <p:grpSpPr>
        <a:xfrm>
          <a:off x="0" y="0"/>
          <a:ext cx="0" cy="0"/>
          <a:chOff x="0" y="0"/>
          <a:chExt cx="0" cy="0"/>
        </a:xfrm>
      </p:grpSpPr>
      <p:sp>
        <p:nvSpPr>
          <p:cNvPr id="752" name="Google Shape;752;p90"/>
          <p:cNvSpPr txBox="1">
            <a:spLocks noGrp="1"/>
          </p:cNvSpPr>
          <p:nvPr>
            <p:ph type="title" idx="4294967295"/>
          </p:nvPr>
        </p:nvSpPr>
        <p:spPr>
          <a:xfrm>
            <a:off x="1371600" y="54769"/>
            <a:ext cx="7772400" cy="416719"/>
          </a:xfrm>
          <a:prstGeom prst="rect">
            <a:avLst/>
          </a:prstGeom>
          <a:noFill/>
          <a:ln>
            <a:noFill/>
          </a:ln>
        </p:spPr>
        <p:txBody>
          <a:bodyPr spcFirstLastPara="1" wrap="square" lIns="45700" tIns="0" rIns="45700" bIns="0" anchor="t" anchorCtr="0">
            <a:noAutofit/>
          </a:bodyPr>
          <a:lstStyle/>
          <a:p>
            <a:pPr marL="0" marR="0" lvl="0" indent="0" algn="l" rtl="0">
              <a:lnSpc>
                <a:spcPct val="100000"/>
              </a:lnSpc>
              <a:spcBef>
                <a:spcPts val="0"/>
              </a:spcBef>
              <a:spcAft>
                <a:spcPts val="0"/>
              </a:spcAft>
              <a:buClr>
                <a:srgbClr val="FEF7F0"/>
              </a:buClr>
              <a:buSzPts val="3200"/>
              <a:buFont typeface="Corbel"/>
              <a:buNone/>
            </a:pPr>
            <a:r>
              <a:rPr lang="ru" sz="2400">
                <a:solidFill>
                  <a:srgbClr val="222222"/>
                </a:solidFill>
                <a:latin typeface="Book Antiqua"/>
                <a:ea typeface="Book Antiqua"/>
                <a:cs typeface="Book Antiqua"/>
                <a:sym typeface="Book Antiqua"/>
              </a:rPr>
              <a:t>3. Концентрлі H2SO4 қосылуы</a:t>
            </a:r>
            <a:endParaRPr sz="2400" i="0" strike="noStrike" cap="none">
              <a:solidFill>
                <a:srgbClr val="222222"/>
              </a:solidFill>
              <a:latin typeface="Book Antiqua"/>
              <a:ea typeface="Book Antiqua"/>
              <a:cs typeface="Book Antiqua"/>
              <a:sym typeface="Book Antiqua"/>
            </a:endParaRPr>
          </a:p>
        </p:txBody>
      </p:sp>
      <p:sp>
        <p:nvSpPr>
          <p:cNvPr id="753" name="Google Shape;753;p90"/>
          <p:cNvSpPr txBox="1"/>
          <p:nvPr/>
        </p:nvSpPr>
        <p:spPr>
          <a:xfrm>
            <a:off x="0" y="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Times New Roman"/>
              <a:ea typeface="Times New Roman"/>
              <a:cs typeface="Times New Roman"/>
              <a:sym typeface="Times New Roman"/>
            </a:endParaRPr>
          </a:p>
        </p:txBody>
      </p:sp>
      <p:pic>
        <p:nvPicPr>
          <p:cNvPr id="754" name="Google Shape;754;p90"/>
          <p:cNvPicPr preferRelativeResize="0"/>
          <p:nvPr/>
        </p:nvPicPr>
        <p:blipFill rotWithShape="1">
          <a:blip r:embed="rId3">
            <a:alphaModFix/>
          </a:blip>
          <a:srcRect/>
          <a:stretch/>
        </p:blipFill>
        <p:spPr>
          <a:xfrm>
            <a:off x="1914031" y="526275"/>
            <a:ext cx="5687596" cy="1045001"/>
          </a:xfrm>
          <a:prstGeom prst="rect">
            <a:avLst/>
          </a:prstGeom>
          <a:noFill/>
          <a:ln>
            <a:noFill/>
          </a:ln>
        </p:spPr>
      </p:pic>
      <p:sp>
        <p:nvSpPr>
          <p:cNvPr id="755" name="Google Shape;755;p90"/>
          <p:cNvSpPr txBox="1"/>
          <p:nvPr/>
        </p:nvSpPr>
        <p:spPr>
          <a:xfrm>
            <a:off x="1237825" y="1727025"/>
            <a:ext cx="6372300" cy="393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Corbel"/>
              <a:buNone/>
            </a:pPr>
            <a:r>
              <a:rPr lang="ru" sz="2400" b="1" i="0" u="none" strike="noStrike" cap="none">
                <a:solidFill>
                  <a:schemeClr val="dk1"/>
                </a:solidFill>
                <a:latin typeface="Book Antiqua"/>
                <a:ea typeface="Book Antiqua"/>
                <a:cs typeface="Book Antiqua"/>
                <a:sym typeface="Book Antiqua"/>
              </a:rPr>
              <a:t>4. </a:t>
            </a:r>
            <a:r>
              <a:rPr lang="ru" sz="2400" b="1" i="0" u="none" strike="noStrike" cap="none">
                <a:solidFill>
                  <a:srgbClr val="222222"/>
                </a:solidFill>
                <a:latin typeface="Book Antiqua"/>
                <a:ea typeface="Book Antiqua"/>
                <a:cs typeface="Book Antiqua"/>
                <a:sym typeface="Book Antiqua"/>
              </a:rPr>
              <a:t>Судың қосылуы (гидратация)</a:t>
            </a:r>
            <a:endParaRPr sz="2400" b="1" i="0" u="none" strike="noStrike" cap="none">
              <a:solidFill>
                <a:srgbClr val="000000"/>
              </a:solidFill>
              <a:latin typeface="Book Antiqua"/>
              <a:ea typeface="Book Antiqua"/>
              <a:cs typeface="Book Antiqua"/>
              <a:sym typeface="Book Antiqua"/>
            </a:endParaRPr>
          </a:p>
        </p:txBody>
      </p:sp>
      <p:sp>
        <p:nvSpPr>
          <p:cNvPr id="756" name="Google Shape;756;p90"/>
          <p:cNvSpPr txBox="1"/>
          <p:nvPr/>
        </p:nvSpPr>
        <p:spPr>
          <a:xfrm>
            <a:off x="0" y="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Times New Roman"/>
              <a:ea typeface="Times New Roman"/>
              <a:cs typeface="Times New Roman"/>
              <a:sym typeface="Times New Roman"/>
            </a:endParaRPr>
          </a:p>
        </p:txBody>
      </p:sp>
      <p:pic>
        <p:nvPicPr>
          <p:cNvPr id="757" name="Google Shape;757;p90"/>
          <p:cNvPicPr preferRelativeResize="0"/>
          <p:nvPr/>
        </p:nvPicPr>
        <p:blipFill rotWithShape="1">
          <a:blip r:embed="rId4">
            <a:alphaModFix/>
          </a:blip>
          <a:srcRect/>
          <a:stretch/>
        </p:blipFill>
        <p:spPr>
          <a:xfrm>
            <a:off x="1815000" y="2046675"/>
            <a:ext cx="5795114" cy="1114425"/>
          </a:xfrm>
          <a:prstGeom prst="rect">
            <a:avLst/>
          </a:prstGeom>
          <a:noFill/>
          <a:ln>
            <a:noFill/>
          </a:ln>
        </p:spPr>
      </p:pic>
      <p:sp>
        <p:nvSpPr>
          <p:cNvPr id="758" name="Google Shape;758;p90"/>
          <p:cNvSpPr txBox="1"/>
          <p:nvPr/>
        </p:nvSpPr>
        <p:spPr>
          <a:xfrm>
            <a:off x="1213250" y="3325400"/>
            <a:ext cx="7708500" cy="393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Corbel"/>
              <a:buNone/>
            </a:pPr>
            <a:r>
              <a:rPr lang="ru" sz="2400" b="1" i="0" u="none" strike="noStrike" cap="none">
                <a:solidFill>
                  <a:schemeClr val="dk1"/>
                </a:solidFill>
                <a:latin typeface="Book Antiqua"/>
                <a:ea typeface="Book Antiqua"/>
                <a:cs typeface="Book Antiqua"/>
                <a:sym typeface="Book Antiqua"/>
              </a:rPr>
              <a:t>5. </a:t>
            </a:r>
            <a:r>
              <a:rPr lang="ru" sz="2400" b="1" i="0" u="none" strike="noStrike" cap="none">
                <a:solidFill>
                  <a:srgbClr val="222222"/>
                </a:solidFill>
                <a:latin typeface="Book Antiqua"/>
                <a:ea typeface="Book Antiqua"/>
                <a:cs typeface="Book Antiqua"/>
                <a:sym typeface="Book Antiqua"/>
              </a:rPr>
              <a:t>Гипогалоген қышқылдарының қосылуы</a:t>
            </a:r>
            <a:endParaRPr sz="2400" b="1" i="0" u="none" strike="noStrike" cap="none">
              <a:solidFill>
                <a:srgbClr val="000000"/>
              </a:solidFill>
              <a:latin typeface="Book Antiqua"/>
              <a:ea typeface="Book Antiqua"/>
              <a:cs typeface="Book Antiqua"/>
              <a:sym typeface="Book Antiqua"/>
            </a:endParaRPr>
          </a:p>
        </p:txBody>
      </p:sp>
      <p:sp>
        <p:nvSpPr>
          <p:cNvPr id="759" name="Google Shape;759;p90"/>
          <p:cNvSpPr txBox="1"/>
          <p:nvPr/>
        </p:nvSpPr>
        <p:spPr>
          <a:xfrm>
            <a:off x="0" y="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Times New Roman"/>
              <a:ea typeface="Times New Roman"/>
              <a:cs typeface="Times New Roman"/>
              <a:sym typeface="Times New Roman"/>
            </a:endParaRPr>
          </a:p>
        </p:txBody>
      </p:sp>
      <p:pic>
        <p:nvPicPr>
          <p:cNvPr id="760" name="Google Shape;760;p90"/>
          <p:cNvPicPr preferRelativeResize="0"/>
          <p:nvPr/>
        </p:nvPicPr>
        <p:blipFill rotWithShape="1">
          <a:blip r:embed="rId5">
            <a:alphaModFix/>
          </a:blip>
          <a:srcRect/>
          <a:stretch/>
        </p:blipFill>
        <p:spPr>
          <a:xfrm>
            <a:off x="1551450" y="3847053"/>
            <a:ext cx="6322218" cy="1114425"/>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sp>
        <p:nvSpPr>
          <p:cNvPr id="765" name="Google Shape;765;p91"/>
          <p:cNvSpPr txBox="1">
            <a:spLocks noGrp="1"/>
          </p:cNvSpPr>
          <p:nvPr>
            <p:ph type="title" idx="4294967295"/>
          </p:nvPr>
        </p:nvSpPr>
        <p:spPr>
          <a:xfrm>
            <a:off x="956100" y="178975"/>
            <a:ext cx="8187900" cy="516300"/>
          </a:xfrm>
          <a:prstGeom prst="rect">
            <a:avLst/>
          </a:prstGeom>
          <a:noFill/>
          <a:ln>
            <a:noFill/>
          </a:ln>
        </p:spPr>
        <p:txBody>
          <a:bodyPr spcFirstLastPara="1" wrap="square" lIns="45700" tIns="0" rIns="45700" bIns="0" anchor="t" anchorCtr="0">
            <a:noAutofit/>
          </a:bodyPr>
          <a:lstStyle/>
          <a:p>
            <a:pPr marL="0" marR="0" lvl="0" indent="0" algn="l" rtl="0">
              <a:lnSpc>
                <a:spcPct val="100000"/>
              </a:lnSpc>
              <a:spcBef>
                <a:spcPts val="0"/>
              </a:spcBef>
              <a:spcAft>
                <a:spcPts val="0"/>
              </a:spcAft>
              <a:buClr>
                <a:srgbClr val="FF0000"/>
              </a:buClr>
              <a:buSzPts val="4000"/>
              <a:buFont typeface="Corbel"/>
              <a:buNone/>
            </a:pPr>
            <a:r>
              <a:rPr lang="ru" sz="2600">
                <a:solidFill>
                  <a:srgbClr val="000000"/>
                </a:solidFill>
                <a:highlight>
                  <a:srgbClr val="EAD1DC"/>
                </a:highlight>
                <a:latin typeface="Book Antiqua"/>
                <a:ea typeface="Book Antiqua"/>
                <a:cs typeface="Book Antiqua"/>
                <a:sym typeface="Book Antiqua"/>
              </a:rPr>
              <a:t>Тотығу және тотықсыздану реакциялары</a:t>
            </a:r>
            <a:endParaRPr sz="2600" i="0" u="none" strike="noStrike" cap="none">
              <a:solidFill>
                <a:srgbClr val="000000"/>
              </a:solidFill>
              <a:highlight>
                <a:srgbClr val="EAD1DC"/>
              </a:highlight>
              <a:latin typeface="Book Antiqua"/>
              <a:ea typeface="Book Antiqua"/>
              <a:cs typeface="Book Antiqua"/>
              <a:sym typeface="Book Antiqua"/>
            </a:endParaRPr>
          </a:p>
        </p:txBody>
      </p:sp>
      <p:sp>
        <p:nvSpPr>
          <p:cNvPr id="766" name="Google Shape;766;p91"/>
          <p:cNvSpPr txBox="1"/>
          <p:nvPr/>
        </p:nvSpPr>
        <p:spPr>
          <a:xfrm>
            <a:off x="539750" y="898925"/>
            <a:ext cx="5025000" cy="389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800"/>
              <a:buFont typeface="Times New Roman"/>
              <a:buNone/>
            </a:pPr>
            <a:r>
              <a:rPr lang="ru" sz="2200" b="0" i="0" u="none" strike="noStrike" cap="none">
                <a:solidFill>
                  <a:schemeClr val="dk1"/>
                </a:solidFill>
                <a:latin typeface="Book Antiqua"/>
                <a:ea typeface="Book Antiqua"/>
                <a:cs typeface="Book Antiqua"/>
                <a:sym typeface="Book Antiqua"/>
              </a:rPr>
              <a:t>1. Тотықсыздану реакциясы</a:t>
            </a:r>
            <a:endParaRPr sz="2200" b="0" i="0" u="none" strike="noStrike" cap="none">
              <a:solidFill>
                <a:srgbClr val="000000"/>
              </a:solidFill>
              <a:latin typeface="Book Antiqua"/>
              <a:ea typeface="Book Antiqua"/>
              <a:cs typeface="Book Antiqua"/>
              <a:sym typeface="Book Antiqua"/>
            </a:endParaRPr>
          </a:p>
        </p:txBody>
      </p:sp>
      <p:sp>
        <p:nvSpPr>
          <p:cNvPr id="767" name="Google Shape;767;p91"/>
          <p:cNvSpPr txBox="1"/>
          <p:nvPr/>
        </p:nvSpPr>
        <p:spPr>
          <a:xfrm>
            <a:off x="0" y="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Times New Roman"/>
              <a:ea typeface="Times New Roman"/>
              <a:cs typeface="Times New Roman"/>
              <a:sym typeface="Times New Roman"/>
            </a:endParaRPr>
          </a:p>
        </p:txBody>
      </p:sp>
      <p:pic>
        <p:nvPicPr>
          <p:cNvPr id="768" name="Google Shape;768;p91"/>
          <p:cNvPicPr preferRelativeResize="0"/>
          <p:nvPr/>
        </p:nvPicPr>
        <p:blipFill rotWithShape="1">
          <a:blip r:embed="rId3">
            <a:alphaModFix/>
          </a:blip>
          <a:srcRect/>
          <a:stretch/>
        </p:blipFill>
        <p:spPr>
          <a:xfrm>
            <a:off x="785812" y="1339453"/>
            <a:ext cx="5957888" cy="903684"/>
          </a:xfrm>
          <a:prstGeom prst="rect">
            <a:avLst/>
          </a:prstGeom>
          <a:noFill/>
          <a:ln>
            <a:noFill/>
          </a:ln>
        </p:spPr>
      </p:pic>
      <p:sp>
        <p:nvSpPr>
          <p:cNvPr id="769" name="Google Shape;769;p91"/>
          <p:cNvSpPr txBox="1"/>
          <p:nvPr/>
        </p:nvSpPr>
        <p:spPr>
          <a:xfrm>
            <a:off x="539762" y="2816450"/>
            <a:ext cx="3879900" cy="39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800"/>
              <a:buFont typeface="Times New Roman"/>
              <a:buNone/>
            </a:pPr>
            <a:r>
              <a:rPr lang="ru" sz="2400" b="0" i="0" u="none" strike="noStrike" cap="none">
                <a:solidFill>
                  <a:schemeClr val="dk1"/>
                </a:solidFill>
                <a:latin typeface="Book Antiqua"/>
                <a:ea typeface="Book Antiqua"/>
                <a:cs typeface="Book Antiqua"/>
                <a:sym typeface="Book Antiqua"/>
              </a:rPr>
              <a:t>2. Тотығу реакциясы</a:t>
            </a:r>
            <a:endParaRPr sz="2400" b="0" i="0" u="none" strike="noStrike" cap="none">
              <a:solidFill>
                <a:srgbClr val="000000"/>
              </a:solidFill>
              <a:latin typeface="Book Antiqua"/>
              <a:ea typeface="Book Antiqua"/>
              <a:cs typeface="Book Antiqua"/>
              <a:sym typeface="Book Antiqua"/>
            </a:endParaRPr>
          </a:p>
        </p:txBody>
      </p:sp>
      <p:sp>
        <p:nvSpPr>
          <p:cNvPr id="770" name="Google Shape;770;p91"/>
          <p:cNvSpPr txBox="1"/>
          <p:nvPr/>
        </p:nvSpPr>
        <p:spPr>
          <a:xfrm>
            <a:off x="1411274" y="3161100"/>
            <a:ext cx="5689800" cy="39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400"/>
              <a:buFont typeface="Book Antiqua"/>
              <a:buChar char="•"/>
            </a:pPr>
            <a:r>
              <a:rPr lang="ru" sz="2400" b="0" i="0" u="none" strike="noStrike" cap="none">
                <a:solidFill>
                  <a:schemeClr val="dk1"/>
                </a:solidFill>
                <a:latin typeface="Book Antiqua"/>
                <a:ea typeface="Book Antiqua"/>
                <a:cs typeface="Book Antiqua"/>
                <a:sym typeface="Book Antiqua"/>
              </a:rPr>
              <a:t> KMnO</a:t>
            </a:r>
            <a:r>
              <a:rPr lang="ru" sz="2400" b="0" i="0" u="none" strike="noStrike" cap="none" baseline="-25000">
                <a:solidFill>
                  <a:schemeClr val="dk1"/>
                </a:solidFill>
                <a:latin typeface="Book Antiqua"/>
                <a:ea typeface="Book Antiqua"/>
                <a:cs typeface="Book Antiqua"/>
                <a:sym typeface="Book Antiqua"/>
              </a:rPr>
              <a:t>4</a:t>
            </a:r>
            <a:r>
              <a:rPr lang="ru" sz="2400" b="0" i="0" u="none" strike="noStrike" cap="none">
                <a:solidFill>
                  <a:schemeClr val="dk1"/>
                </a:solidFill>
                <a:latin typeface="Book Antiqua"/>
                <a:ea typeface="Book Antiqua"/>
                <a:cs typeface="Book Antiqua"/>
                <a:sym typeface="Book Antiqua"/>
              </a:rPr>
              <a:t> тотығу реакциясы </a:t>
            </a:r>
            <a:endParaRPr sz="2400" b="0" i="0" u="none" strike="noStrike" cap="none">
              <a:solidFill>
                <a:srgbClr val="000000"/>
              </a:solidFill>
              <a:latin typeface="Book Antiqua"/>
              <a:ea typeface="Book Antiqua"/>
              <a:cs typeface="Book Antiqua"/>
              <a:sym typeface="Book Antiqua"/>
            </a:endParaRPr>
          </a:p>
        </p:txBody>
      </p:sp>
      <p:sp>
        <p:nvSpPr>
          <p:cNvPr id="771" name="Google Shape;771;p91"/>
          <p:cNvSpPr txBox="1"/>
          <p:nvPr/>
        </p:nvSpPr>
        <p:spPr>
          <a:xfrm>
            <a:off x="0" y="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Times New Roman"/>
              <a:ea typeface="Times New Roman"/>
              <a:cs typeface="Times New Roman"/>
              <a:sym typeface="Times New Roman"/>
            </a:endParaRPr>
          </a:p>
        </p:txBody>
      </p:sp>
      <p:pic>
        <p:nvPicPr>
          <p:cNvPr id="772" name="Google Shape;772;p91"/>
          <p:cNvPicPr preferRelativeResize="0"/>
          <p:nvPr/>
        </p:nvPicPr>
        <p:blipFill rotWithShape="1">
          <a:blip r:embed="rId4">
            <a:alphaModFix/>
          </a:blip>
          <a:srcRect/>
          <a:stretch/>
        </p:blipFill>
        <p:spPr>
          <a:xfrm>
            <a:off x="710800" y="3782699"/>
            <a:ext cx="7358427" cy="903675"/>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776"/>
        <p:cNvGrpSpPr/>
        <p:nvPr/>
      </p:nvGrpSpPr>
      <p:grpSpPr>
        <a:xfrm>
          <a:off x="0" y="0"/>
          <a:ext cx="0" cy="0"/>
          <a:chOff x="0" y="0"/>
          <a:chExt cx="0" cy="0"/>
        </a:xfrm>
      </p:grpSpPr>
      <p:sp>
        <p:nvSpPr>
          <p:cNvPr id="777" name="Google Shape;777;p92"/>
          <p:cNvSpPr txBox="1"/>
          <p:nvPr/>
        </p:nvSpPr>
        <p:spPr>
          <a:xfrm>
            <a:off x="1550987" y="303609"/>
            <a:ext cx="4949825" cy="39290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400"/>
              <a:buFont typeface="Book Antiqua"/>
              <a:buChar char="•"/>
            </a:pPr>
            <a:r>
              <a:rPr lang="ru" sz="2400" b="0" i="0" u="none" strike="noStrike" cap="none">
                <a:solidFill>
                  <a:schemeClr val="dk1"/>
                </a:solidFill>
                <a:latin typeface="Book Antiqua"/>
                <a:ea typeface="Book Antiqua"/>
                <a:cs typeface="Book Antiqua"/>
                <a:sym typeface="Book Antiqua"/>
              </a:rPr>
              <a:t> Озонмен тотығу реакциясы</a:t>
            </a:r>
            <a:endParaRPr sz="2400" b="0" i="0" u="none" strike="noStrike" cap="none">
              <a:solidFill>
                <a:srgbClr val="000000"/>
              </a:solidFill>
              <a:latin typeface="Book Antiqua"/>
              <a:ea typeface="Book Antiqua"/>
              <a:cs typeface="Book Antiqua"/>
              <a:sym typeface="Book Antiqua"/>
            </a:endParaRPr>
          </a:p>
        </p:txBody>
      </p:sp>
      <p:sp>
        <p:nvSpPr>
          <p:cNvPr id="778" name="Google Shape;778;p92"/>
          <p:cNvSpPr txBox="1"/>
          <p:nvPr/>
        </p:nvSpPr>
        <p:spPr>
          <a:xfrm>
            <a:off x="0" y="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Times New Roman"/>
              <a:ea typeface="Times New Roman"/>
              <a:cs typeface="Times New Roman"/>
              <a:sym typeface="Times New Roman"/>
            </a:endParaRPr>
          </a:p>
        </p:txBody>
      </p:sp>
      <p:pic>
        <p:nvPicPr>
          <p:cNvPr id="779" name="Google Shape;779;p92"/>
          <p:cNvPicPr preferRelativeResize="0"/>
          <p:nvPr/>
        </p:nvPicPr>
        <p:blipFill rotWithShape="1">
          <a:blip r:embed="rId3">
            <a:alphaModFix/>
          </a:blip>
          <a:srcRect/>
          <a:stretch/>
        </p:blipFill>
        <p:spPr>
          <a:xfrm>
            <a:off x="857250" y="857250"/>
            <a:ext cx="5840015" cy="1784747"/>
          </a:xfrm>
          <a:prstGeom prst="rect">
            <a:avLst/>
          </a:prstGeom>
          <a:noFill/>
          <a:ln>
            <a:noFill/>
          </a:ln>
        </p:spPr>
      </p:pic>
      <p:sp>
        <p:nvSpPr>
          <p:cNvPr id="780" name="Google Shape;780;p92"/>
          <p:cNvSpPr txBox="1"/>
          <p:nvPr/>
        </p:nvSpPr>
        <p:spPr>
          <a:xfrm>
            <a:off x="1670050" y="2839640"/>
            <a:ext cx="4473575" cy="39290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400"/>
              <a:buFont typeface="Book Antiqua"/>
              <a:buChar char="•"/>
            </a:pPr>
            <a:r>
              <a:rPr lang="ru" sz="2400" b="0" i="0" u="none" strike="noStrike" cap="none">
                <a:solidFill>
                  <a:schemeClr val="dk1"/>
                </a:solidFill>
                <a:latin typeface="Book Antiqua"/>
                <a:ea typeface="Book Antiqua"/>
                <a:cs typeface="Book Antiqua"/>
                <a:sym typeface="Book Antiqua"/>
              </a:rPr>
              <a:t>O</a:t>
            </a:r>
            <a:r>
              <a:rPr lang="ru" sz="2400" b="0" i="0" u="none" strike="noStrike" cap="none" baseline="-25000">
                <a:solidFill>
                  <a:schemeClr val="dk1"/>
                </a:solidFill>
                <a:latin typeface="Book Antiqua"/>
                <a:ea typeface="Book Antiqua"/>
                <a:cs typeface="Book Antiqua"/>
                <a:sym typeface="Book Antiqua"/>
              </a:rPr>
              <a:t>2 </a:t>
            </a:r>
            <a:r>
              <a:rPr lang="ru" sz="2400" b="0" i="0" u="none" strike="noStrike" cap="none">
                <a:solidFill>
                  <a:schemeClr val="dk1"/>
                </a:solidFill>
                <a:latin typeface="Book Antiqua"/>
                <a:ea typeface="Book Antiqua"/>
                <a:cs typeface="Book Antiqua"/>
                <a:sym typeface="Book Antiqua"/>
              </a:rPr>
              <a:t>тотығу реакциясы</a:t>
            </a:r>
            <a:endParaRPr sz="2400" b="0" i="0" u="none" strike="noStrike" cap="none" baseline="-25000">
              <a:solidFill>
                <a:schemeClr val="dk1"/>
              </a:solidFill>
              <a:latin typeface="Book Antiqua"/>
              <a:ea typeface="Book Antiqua"/>
              <a:cs typeface="Book Antiqua"/>
              <a:sym typeface="Book Antiqua"/>
            </a:endParaRPr>
          </a:p>
        </p:txBody>
      </p:sp>
      <p:sp>
        <p:nvSpPr>
          <p:cNvPr id="781" name="Google Shape;781;p92"/>
          <p:cNvSpPr txBox="1"/>
          <p:nvPr/>
        </p:nvSpPr>
        <p:spPr>
          <a:xfrm>
            <a:off x="0" y="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Times New Roman"/>
              <a:ea typeface="Times New Roman"/>
              <a:cs typeface="Times New Roman"/>
              <a:sym typeface="Times New Roman"/>
            </a:endParaRPr>
          </a:p>
        </p:txBody>
      </p:sp>
      <p:pic>
        <p:nvPicPr>
          <p:cNvPr id="782" name="Google Shape;782;p92"/>
          <p:cNvPicPr preferRelativeResize="0"/>
          <p:nvPr/>
        </p:nvPicPr>
        <p:blipFill rotWithShape="1">
          <a:blip r:embed="rId4">
            <a:alphaModFix/>
          </a:blip>
          <a:srcRect/>
          <a:stretch/>
        </p:blipFill>
        <p:spPr>
          <a:xfrm>
            <a:off x="798512" y="3482578"/>
            <a:ext cx="6044803" cy="1325165"/>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786"/>
        <p:cNvGrpSpPr/>
        <p:nvPr/>
      </p:nvGrpSpPr>
      <p:grpSpPr>
        <a:xfrm>
          <a:off x="0" y="0"/>
          <a:ext cx="0" cy="0"/>
          <a:chOff x="0" y="0"/>
          <a:chExt cx="0" cy="0"/>
        </a:xfrm>
      </p:grpSpPr>
      <p:sp>
        <p:nvSpPr>
          <p:cNvPr id="787" name="Google Shape;787;p93"/>
          <p:cNvSpPr txBox="1">
            <a:spLocks noGrp="1"/>
          </p:cNvSpPr>
          <p:nvPr>
            <p:ph type="title"/>
          </p:nvPr>
        </p:nvSpPr>
        <p:spPr>
          <a:xfrm>
            <a:off x="311700" y="184750"/>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ru" sz="3000">
                <a:latin typeface="Book Antiqua"/>
                <a:ea typeface="Book Antiqua"/>
                <a:cs typeface="Book Antiqua"/>
                <a:sym typeface="Book Antiqua"/>
              </a:rPr>
              <a:t>Алкендердің полимерленуі</a:t>
            </a:r>
            <a:endParaRPr sz="3000">
              <a:latin typeface="Book Antiqua"/>
              <a:ea typeface="Book Antiqua"/>
              <a:cs typeface="Book Antiqua"/>
              <a:sym typeface="Book Antiqua"/>
            </a:endParaRPr>
          </a:p>
          <a:p>
            <a:pPr marL="0" lvl="0" indent="0" algn="l" rtl="0">
              <a:lnSpc>
                <a:spcPct val="100000"/>
              </a:lnSpc>
              <a:spcBef>
                <a:spcPts val="0"/>
              </a:spcBef>
              <a:spcAft>
                <a:spcPts val="0"/>
              </a:spcAft>
              <a:buSzPts val="2800"/>
              <a:buNone/>
            </a:pPr>
            <a:endParaRPr>
              <a:latin typeface="Book Antiqua"/>
              <a:ea typeface="Book Antiqua"/>
              <a:cs typeface="Book Antiqua"/>
              <a:sym typeface="Book Antiqua"/>
            </a:endParaRPr>
          </a:p>
        </p:txBody>
      </p:sp>
      <p:sp>
        <p:nvSpPr>
          <p:cNvPr id="788" name="Google Shape;788;p93"/>
          <p:cNvSpPr txBox="1">
            <a:spLocks noGrp="1"/>
          </p:cNvSpPr>
          <p:nvPr>
            <p:ph type="body" idx="1"/>
          </p:nvPr>
        </p:nvSpPr>
        <p:spPr>
          <a:xfrm>
            <a:off x="311700" y="863550"/>
            <a:ext cx="8520600" cy="3416400"/>
          </a:xfrm>
          <a:prstGeom prst="rect">
            <a:avLst/>
          </a:prstGeom>
          <a:noFill/>
          <a:ln>
            <a:noFill/>
          </a:ln>
        </p:spPr>
        <p:txBody>
          <a:bodyPr spcFirstLastPara="1" wrap="square" lIns="91425" tIns="91425" rIns="91425" bIns="91425" anchor="t" anchorCtr="0">
            <a:noAutofit/>
          </a:bodyPr>
          <a:lstStyle/>
          <a:p>
            <a:pPr marL="457200" lvl="0" indent="-330200" algn="just" rtl="0">
              <a:lnSpc>
                <a:spcPct val="115000"/>
              </a:lnSpc>
              <a:spcBef>
                <a:spcPts val="0"/>
              </a:spcBef>
              <a:spcAft>
                <a:spcPts val="0"/>
              </a:spcAft>
              <a:buClr>
                <a:schemeClr val="dk1"/>
              </a:buClr>
              <a:buSzPts val="1600"/>
              <a:buFont typeface="Book Antiqua"/>
              <a:buChar char="❖"/>
            </a:pPr>
            <a:r>
              <a:rPr lang="ru" sz="1600">
                <a:solidFill>
                  <a:schemeClr val="dk1"/>
                </a:solidFill>
                <a:highlight>
                  <a:srgbClr val="FFFFFF"/>
                </a:highlight>
                <a:latin typeface="Book Antiqua"/>
                <a:ea typeface="Book Antiqua"/>
                <a:cs typeface="Book Antiqua"/>
                <a:sym typeface="Book Antiqua"/>
              </a:rPr>
              <a:t>Алкендердің ең маңызды техникалық реакцияларының бірі олардың жоғары молекулалық қосылыстар немесе полимерлер түзілуі.</a:t>
            </a:r>
            <a:endParaRPr sz="1600">
              <a:solidFill>
                <a:schemeClr val="dk1"/>
              </a:solidFill>
              <a:highlight>
                <a:srgbClr val="FFFFFF"/>
              </a:highlight>
              <a:latin typeface="Book Antiqua"/>
              <a:ea typeface="Book Antiqua"/>
              <a:cs typeface="Book Antiqua"/>
              <a:sym typeface="Book Antiqua"/>
            </a:endParaRPr>
          </a:p>
          <a:p>
            <a:pPr marL="457200" lvl="0" indent="-330200" algn="just" rtl="0">
              <a:lnSpc>
                <a:spcPct val="115000"/>
              </a:lnSpc>
              <a:spcBef>
                <a:spcPts val="0"/>
              </a:spcBef>
              <a:spcAft>
                <a:spcPts val="0"/>
              </a:spcAft>
              <a:buClr>
                <a:schemeClr val="dk1"/>
              </a:buClr>
              <a:buSzPts val="1600"/>
              <a:buFont typeface="Book Antiqua"/>
              <a:buChar char="❖"/>
            </a:pPr>
            <a:r>
              <a:rPr lang="ru" sz="1600">
                <a:solidFill>
                  <a:schemeClr val="dk1"/>
                </a:solidFill>
                <a:highlight>
                  <a:srgbClr val="FFFFFF"/>
                </a:highlight>
                <a:latin typeface="Book Antiqua"/>
                <a:ea typeface="Book Antiqua"/>
                <a:cs typeface="Book Antiqua"/>
                <a:sym typeface="Book Antiqua"/>
              </a:rPr>
              <a:t>Қайталанатын құрылымдық бірліктері бар ұзынтізбекті молекула полимер деп аталады. Осылайша, пропеннің полимерленуі қайталанатын буыны </a:t>
            </a:r>
            <a:endParaRPr sz="1600">
              <a:solidFill>
                <a:schemeClr val="dk1"/>
              </a:solidFill>
              <a:highlight>
                <a:srgbClr val="FFFFFF"/>
              </a:highlight>
              <a:latin typeface="Book Antiqua"/>
              <a:ea typeface="Book Antiqua"/>
              <a:cs typeface="Book Antiqua"/>
              <a:sym typeface="Book Antiqua"/>
            </a:endParaRPr>
          </a:p>
          <a:p>
            <a:pPr marL="457200" lvl="0" indent="0" algn="just" rtl="0">
              <a:lnSpc>
                <a:spcPct val="115000"/>
              </a:lnSpc>
              <a:spcBef>
                <a:spcPts val="0"/>
              </a:spcBef>
              <a:spcAft>
                <a:spcPts val="0"/>
              </a:spcAft>
              <a:buSzPts val="1800"/>
              <a:buNone/>
            </a:pPr>
            <a:r>
              <a:rPr lang="ru" sz="1600">
                <a:solidFill>
                  <a:schemeClr val="dk1"/>
                </a:solidFill>
                <a:highlight>
                  <a:srgbClr val="FFFFFF"/>
                </a:highlight>
                <a:latin typeface="Book Antiqua"/>
                <a:ea typeface="Book Antiqua"/>
                <a:cs typeface="Book Antiqua"/>
                <a:sym typeface="Book Antiqua"/>
              </a:rPr>
              <a:t>бар ұзынтізбекті көмірсутекті береді. </a:t>
            </a:r>
            <a:endParaRPr sz="1600">
              <a:solidFill>
                <a:schemeClr val="dk1"/>
              </a:solidFill>
              <a:highlight>
                <a:srgbClr val="FFFFFF"/>
              </a:highlight>
              <a:latin typeface="Book Antiqua"/>
              <a:ea typeface="Book Antiqua"/>
              <a:cs typeface="Book Antiqua"/>
              <a:sym typeface="Book Antiqua"/>
            </a:endParaRPr>
          </a:p>
          <a:p>
            <a:pPr marL="457200" lvl="0" indent="0" algn="l" rtl="0">
              <a:lnSpc>
                <a:spcPct val="115000"/>
              </a:lnSpc>
              <a:spcBef>
                <a:spcPts val="0"/>
              </a:spcBef>
              <a:spcAft>
                <a:spcPts val="1600"/>
              </a:spcAft>
              <a:buSzPts val="1800"/>
              <a:buNone/>
            </a:pPr>
            <a:endParaRPr sz="1600">
              <a:solidFill>
                <a:schemeClr val="dk1"/>
              </a:solidFill>
              <a:highlight>
                <a:srgbClr val="FFFFFF"/>
              </a:highlight>
              <a:latin typeface="Book Antiqua"/>
              <a:ea typeface="Book Antiqua"/>
              <a:cs typeface="Book Antiqua"/>
              <a:sym typeface="Book Antiqua"/>
            </a:endParaRPr>
          </a:p>
        </p:txBody>
      </p:sp>
      <p:pic>
        <p:nvPicPr>
          <p:cNvPr id="789" name="Google Shape;789;p93"/>
          <p:cNvPicPr preferRelativeResize="0"/>
          <p:nvPr/>
        </p:nvPicPr>
        <p:blipFill rotWithShape="1">
          <a:blip r:embed="rId3">
            <a:alphaModFix/>
          </a:blip>
          <a:srcRect/>
          <a:stretch/>
        </p:blipFill>
        <p:spPr>
          <a:xfrm>
            <a:off x="7488375" y="1782349"/>
            <a:ext cx="914125" cy="410925"/>
          </a:xfrm>
          <a:prstGeom prst="rect">
            <a:avLst/>
          </a:prstGeom>
          <a:noFill/>
          <a:ln>
            <a:noFill/>
          </a:ln>
        </p:spPr>
      </p:pic>
      <p:pic>
        <p:nvPicPr>
          <p:cNvPr id="790" name="Google Shape;790;p93"/>
          <p:cNvPicPr preferRelativeResize="0"/>
          <p:nvPr/>
        </p:nvPicPr>
        <p:blipFill rotWithShape="1">
          <a:blip r:embed="rId4">
            <a:alphaModFix/>
          </a:blip>
          <a:srcRect r="29388"/>
          <a:stretch/>
        </p:blipFill>
        <p:spPr>
          <a:xfrm>
            <a:off x="1243925" y="2379625"/>
            <a:ext cx="4717575" cy="1251800"/>
          </a:xfrm>
          <a:prstGeom prst="rect">
            <a:avLst/>
          </a:prstGeom>
          <a:noFill/>
          <a:ln>
            <a:noFill/>
          </a:ln>
        </p:spPr>
      </p:pic>
      <p:pic>
        <p:nvPicPr>
          <p:cNvPr id="791" name="Google Shape;791;p93" descr="Картинки по запросу polypropylene"/>
          <p:cNvPicPr preferRelativeResize="0"/>
          <p:nvPr/>
        </p:nvPicPr>
        <p:blipFill rotWithShape="1">
          <a:blip r:embed="rId5">
            <a:alphaModFix/>
          </a:blip>
          <a:srcRect/>
          <a:stretch/>
        </p:blipFill>
        <p:spPr>
          <a:xfrm>
            <a:off x="6034500" y="2986950"/>
            <a:ext cx="3035150" cy="2023425"/>
          </a:xfrm>
          <a:prstGeom prst="rect">
            <a:avLst/>
          </a:prstGeom>
          <a:noFill/>
          <a:ln>
            <a:noFill/>
          </a:ln>
        </p:spPr>
      </p:pic>
      <p:sp>
        <p:nvSpPr>
          <p:cNvPr id="792" name="Google Shape;792;p93"/>
          <p:cNvSpPr txBox="1"/>
          <p:nvPr/>
        </p:nvSpPr>
        <p:spPr>
          <a:xfrm>
            <a:off x="2057400" y="3171025"/>
            <a:ext cx="3557100" cy="6321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ru" sz="1400" b="1" i="0" u="none" strike="noStrike" cap="none">
                <a:solidFill>
                  <a:srgbClr val="000000"/>
                </a:solidFill>
                <a:latin typeface="Arial"/>
                <a:ea typeface="Arial"/>
                <a:cs typeface="Arial"/>
                <a:sym typeface="Arial"/>
              </a:rPr>
              <a:t>Пропен			Полипропен</a:t>
            </a: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ru" sz="1400" b="1" i="0" u="none" strike="noStrike" cap="none">
                <a:solidFill>
                  <a:srgbClr val="000000"/>
                </a:solidFill>
                <a:latin typeface="Arial"/>
                <a:ea typeface="Arial"/>
                <a:cs typeface="Arial"/>
                <a:sym typeface="Arial"/>
              </a:rPr>
              <a:t>Пропилен			Полипропилен</a:t>
            </a:r>
            <a:endParaRPr sz="1400" b="1" i="0" u="none" strike="noStrike" cap="none">
              <a:solidFill>
                <a:srgbClr val="000000"/>
              </a:solidFill>
              <a:latin typeface="Arial"/>
              <a:ea typeface="Arial"/>
              <a:cs typeface="Arial"/>
              <a:sym typeface="Arial"/>
            </a:endParaRPr>
          </a:p>
        </p:txBody>
      </p:sp>
      <p:sp>
        <p:nvSpPr>
          <p:cNvPr id="793" name="Google Shape;793;p93"/>
          <p:cNvSpPr txBox="1"/>
          <p:nvPr/>
        </p:nvSpPr>
        <p:spPr>
          <a:xfrm>
            <a:off x="6207550" y="4546650"/>
            <a:ext cx="1933500" cy="4110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ru" sz="1400" b="1" i="0" u="none" strike="noStrike" cap="none">
                <a:solidFill>
                  <a:srgbClr val="000000"/>
                </a:solidFill>
                <a:latin typeface="Arial"/>
                <a:ea typeface="Arial"/>
                <a:cs typeface="Arial"/>
                <a:sym typeface="Arial"/>
              </a:rPr>
              <a:t>Полипропилен</a:t>
            </a:r>
            <a:endParaRPr sz="1400" b="1" i="0" u="none" strike="noStrike" cap="none">
              <a:solidFill>
                <a:srgbClr val="000000"/>
              </a:solidFill>
              <a:latin typeface="Arial"/>
              <a:ea typeface="Arial"/>
              <a:cs typeface="Arial"/>
              <a:sym typeface="Arial"/>
            </a:endParaRPr>
          </a:p>
        </p:txBody>
      </p:sp>
      <p:sp>
        <p:nvSpPr>
          <p:cNvPr id="794" name="Google Shape;794;p93"/>
          <p:cNvSpPr txBox="1"/>
          <p:nvPr/>
        </p:nvSpPr>
        <p:spPr>
          <a:xfrm>
            <a:off x="1243925" y="4127200"/>
            <a:ext cx="4288200" cy="632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ru" sz="1400" b="0" i="0" u="none" strike="noStrike" cap="none">
                <a:solidFill>
                  <a:srgbClr val="000000"/>
                </a:solidFill>
                <a:latin typeface="Arial"/>
                <a:ea typeface="Arial"/>
                <a:cs typeface="Arial"/>
                <a:sym typeface="Arial"/>
              </a:rPr>
              <a:t>Полимерлер үшін n = 5000-10000 болған, қалыпты жағдай</a:t>
            </a:r>
            <a:endParaRPr sz="1400" b="0" i="0" u="none" strike="noStrike" cap="none">
              <a:solidFill>
                <a:srgbClr val="000000"/>
              </a:solidFill>
              <a:latin typeface="Arial"/>
              <a:ea typeface="Arial"/>
              <a:cs typeface="Arial"/>
              <a:sym typeface="Arial"/>
            </a:endParaRPr>
          </a:p>
        </p:txBody>
      </p:sp>
      <p:cxnSp>
        <p:nvCxnSpPr>
          <p:cNvPr id="795" name="Google Shape;795;p93"/>
          <p:cNvCxnSpPr/>
          <p:nvPr/>
        </p:nvCxnSpPr>
        <p:spPr>
          <a:xfrm rot="10800000" flipH="1">
            <a:off x="5292225" y="3296800"/>
            <a:ext cx="99000" cy="830400"/>
          </a:xfrm>
          <a:prstGeom prst="straightConnector1">
            <a:avLst/>
          </a:prstGeom>
          <a:noFill/>
          <a:ln w="9525" cap="flat" cmpd="sng">
            <a:solidFill>
              <a:schemeClr val="dk2"/>
            </a:solidFill>
            <a:prstDash val="solid"/>
            <a:round/>
            <a:headEnd type="none" w="sm" len="sm"/>
            <a:tailEnd type="triangle" w="med" len="med"/>
          </a:ln>
        </p:spPr>
      </p:cxn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800" name="Google Shape;800;p94"/>
          <p:cNvSpPr txBox="1">
            <a:spLocks noGrp="1"/>
          </p:cNvSpPr>
          <p:nvPr>
            <p:ph type="title"/>
          </p:nvPr>
        </p:nvSpPr>
        <p:spPr>
          <a:xfrm>
            <a:off x="311700" y="13780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ru" sz="3000">
                <a:solidFill>
                  <a:srgbClr val="000000"/>
                </a:solidFill>
              </a:rPr>
              <a:t>Полимер дегеніміз не?</a:t>
            </a:r>
            <a:endParaRPr sz="3000">
              <a:solidFill>
                <a:srgbClr val="000000"/>
              </a:solidFill>
            </a:endParaRPr>
          </a:p>
        </p:txBody>
      </p:sp>
      <p:sp>
        <p:nvSpPr>
          <p:cNvPr id="801" name="Google Shape;801;p94"/>
          <p:cNvSpPr txBox="1">
            <a:spLocks noGrp="1"/>
          </p:cNvSpPr>
          <p:nvPr>
            <p:ph type="body" idx="1"/>
          </p:nvPr>
        </p:nvSpPr>
        <p:spPr>
          <a:xfrm>
            <a:off x="220650" y="863550"/>
            <a:ext cx="8520600" cy="3628500"/>
          </a:xfrm>
          <a:prstGeom prst="rect">
            <a:avLst/>
          </a:prstGeom>
          <a:noFill/>
          <a:ln>
            <a:noFill/>
          </a:ln>
        </p:spPr>
        <p:txBody>
          <a:bodyPr spcFirstLastPara="1" wrap="square" lIns="91425" tIns="91425" rIns="91425" bIns="91425" anchor="t" anchorCtr="0">
            <a:noAutofit/>
          </a:bodyPr>
          <a:lstStyle/>
          <a:p>
            <a:pPr marL="457200" lvl="0" indent="-342900" algn="just" rtl="0">
              <a:lnSpc>
                <a:spcPct val="115000"/>
              </a:lnSpc>
              <a:spcBef>
                <a:spcPts val="0"/>
              </a:spcBef>
              <a:spcAft>
                <a:spcPts val="0"/>
              </a:spcAft>
              <a:buClr>
                <a:schemeClr val="dk1"/>
              </a:buClr>
              <a:buSzPts val="1800"/>
              <a:buFont typeface="Book Antiqua"/>
              <a:buChar char="●"/>
            </a:pPr>
            <a:r>
              <a:rPr lang="ru">
                <a:solidFill>
                  <a:schemeClr val="dk1"/>
                </a:solidFill>
                <a:latin typeface="Book Antiqua"/>
                <a:ea typeface="Book Antiqua"/>
                <a:cs typeface="Book Antiqua"/>
                <a:sym typeface="Book Antiqua"/>
              </a:rPr>
              <a:t>Полимерлер - кіші молекулалардың қайта-қайта байланысуымен түзілген ең үлкен молекулалар.</a:t>
            </a:r>
            <a:endParaRPr>
              <a:solidFill>
                <a:schemeClr val="dk1"/>
              </a:solidFill>
              <a:latin typeface="Book Antiqua"/>
              <a:ea typeface="Book Antiqua"/>
              <a:cs typeface="Book Antiqua"/>
              <a:sym typeface="Book Antiqua"/>
            </a:endParaRPr>
          </a:p>
          <a:p>
            <a:pPr marL="0" lvl="0" indent="0" algn="l" rtl="0">
              <a:lnSpc>
                <a:spcPct val="115000"/>
              </a:lnSpc>
              <a:spcBef>
                <a:spcPts val="0"/>
              </a:spcBef>
              <a:spcAft>
                <a:spcPts val="0"/>
              </a:spcAft>
              <a:buClr>
                <a:schemeClr val="dk1"/>
              </a:buClr>
              <a:buSzPts val="1100"/>
              <a:buFont typeface="Arial"/>
              <a:buNone/>
            </a:pPr>
            <a:r>
              <a:rPr lang="ru">
                <a:solidFill>
                  <a:schemeClr val="dk1"/>
                </a:solidFill>
                <a:latin typeface="Book Antiqua"/>
                <a:ea typeface="Book Antiqua"/>
                <a:cs typeface="Book Antiqua"/>
                <a:sym typeface="Book Antiqua"/>
              </a:rPr>
              <a:t>- Бірліктері мономерлер деп аталады.</a:t>
            </a:r>
            <a:endParaRPr>
              <a:solidFill>
                <a:schemeClr val="dk1"/>
              </a:solidFill>
              <a:latin typeface="Book Antiqua"/>
              <a:ea typeface="Book Antiqua"/>
              <a:cs typeface="Book Antiqua"/>
              <a:sym typeface="Book Antiqua"/>
            </a:endParaRPr>
          </a:p>
          <a:p>
            <a:pPr marL="0" lvl="0" indent="0" algn="l" rtl="0">
              <a:lnSpc>
                <a:spcPct val="115000"/>
              </a:lnSpc>
              <a:spcBef>
                <a:spcPts val="0"/>
              </a:spcBef>
              <a:spcAft>
                <a:spcPts val="0"/>
              </a:spcAft>
              <a:buSzPts val="1800"/>
              <a:buNone/>
            </a:pPr>
            <a:endParaRPr>
              <a:solidFill>
                <a:schemeClr val="dk1"/>
              </a:solidFill>
              <a:latin typeface="Book Antiqua"/>
              <a:ea typeface="Book Antiqua"/>
              <a:cs typeface="Book Antiqua"/>
              <a:sym typeface="Book Antiqua"/>
            </a:endParaRPr>
          </a:p>
          <a:p>
            <a:pPr marL="0" lvl="0" indent="0" algn="l" rtl="0">
              <a:lnSpc>
                <a:spcPct val="115000"/>
              </a:lnSpc>
              <a:spcBef>
                <a:spcPts val="0"/>
              </a:spcBef>
              <a:spcAft>
                <a:spcPts val="0"/>
              </a:spcAft>
              <a:buSzPts val="1800"/>
              <a:buNone/>
            </a:pPr>
            <a:endParaRPr>
              <a:solidFill>
                <a:schemeClr val="dk1"/>
              </a:solidFill>
              <a:latin typeface="Book Antiqua"/>
              <a:ea typeface="Book Antiqua"/>
              <a:cs typeface="Book Antiqua"/>
              <a:sym typeface="Book Antiqua"/>
            </a:endParaRPr>
          </a:p>
          <a:p>
            <a:pPr marL="457200" lvl="0" indent="-342900" algn="l" rtl="0">
              <a:lnSpc>
                <a:spcPct val="115000"/>
              </a:lnSpc>
              <a:spcBef>
                <a:spcPts val="0"/>
              </a:spcBef>
              <a:spcAft>
                <a:spcPts val="0"/>
              </a:spcAft>
              <a:buClr>
                <a:schemeClr val="dk1"/>
              </a:buClr>
              <a:buSzPts val="1800"/>
              <a:buFont typeface="Book Antiqua"/>
              <a:buChar char="●"/>
            </a:pPr>
            <a:r>
              <a:rPr lang="ru">
                <a:solidFill>
                  <a:schemeClr val="dk1"/>
                </a:solidFill>
                <a:latin typeface="Book Antiqua"/>
                <a:ea typeface="Book Antiqua"/>
                <a:cs typeface="Book Antiqua"/>
                <a:sym typeface="Book Antiqua"/>
              </a:rPr>
              <a:t>Полимерлер келсідей түрлері болады:</a:t>
            </a:r>
            <a:endParaRPr>
              <a:solidFill>
                <a:schemeClr val="dk1"/>
              </a:solidFill>
              <a:latin typeface="Book Antiqua"/>
              <a:ea typeface="Book Antiqua"/>
              <a:cs typeface="Book Antiqua"/>
              <a:sym typeface="Book Antiqua"/>
            </a:endParaRPr>
          </a:p>
          <a:p>
            <a:pPr marL="457200" lvl="0" indent="0" algn="l" rtl="0">
              <a:lnSpc>
                <a:spcPct val="115000"/>
              </a:lnSpc>
              <a:spcBef>
                <a:spcPts val="0"/>
              </a:spcBef>
              <a:spcAft>
                <a:spcPts val="0"/>
              </a:spcAft>
              <a:buSzPts val="1800"/>
              <a:buNone/>
            </a:pPr>
            <a:r>
              <a:rPr lang="ru">
                <a:solidFill>
                  <a:schemeClr val="dk1"/>
                </a:solidFill>
                <a:latin typeface="Book Antiqua"/>
                <a:ea typeface="Book Antiqua"/>
                <a:cs typeface="Book Antiqua"/>
                <a:sym typeface="Book Antiqua"/>
              </a:rPr>
              <a:t>– табиғи</a:t>
            </a:r>
            <a:endParaRPr>
              <a:solidFill>
                <a:schemeClr val="dk1"/>
              </a:solidFill>
              <a:latin typeface="Book Antiqua"/>
              <a:ea typeface="Book Antiqua"/>
              <a:cs typeface="Book Antiqua"/>
              <a:sym typeface="Book Antiqua"/>
            </a:endParaRPr>
          </a:p>
          <a:p>
            <a:pPr marL="457200" lvl="0" indent="0" algn="l" rtl="0">
              <a:lnSpc>
                <a:spcPct val="115000"/>
              </a:lnSpc>
              <a:spcBef>
                <a:spcPts val="0"/>
              </a:spcBef>
              <a:spcAft>
                <a:spcPts val="0"/>
              </a:spcAft>
              <a:buSzPts val="1800"/>
              <a:buNone/>
            </a:pPr>
            <a:r>
              <a:rPr lang="ru">
                <a:solidFill>
                  <a:schemeClr val="dk1"/>
                </a:solidFill>
                <a:latin typeface="Book Antiqua"/>
                <a:ea typeface="Book Antiqua"/>
                <a:cs typeface="Book Antiqua"/>
                <a:sym typeface="Book Antiqua"/>
              </a:rPr>
              <a:t>– түрлендірілген табиғи полимерлер</a:t>
            </a:r>
            <a:endParaRPr>
              <a:solidFill>
                <a:schemeClr val="dk1"/>
              </a:solidFill>
              <a:latin typeface="Book Antiqua"/>
              <a:ea typeface="Book Antiqua"/>
              <a:cs typeface="Book Antiqua"/>
              <a:sym typeface="Book Antiqua"/>
            </a:endParaRPr>
          </a:p>
          <a:p>
            <a:pPr marL="457200" lvl="0" indent="0" algn="l" rtl="0">
              <a:lnSpc>
                <a:spcPct val="115000"/>
              </a:lnSpc>
              <a:spcBef>
                <a:spcPts val="0"/>
              </a:spcBef>
              <a:spcAft>
                <a:spcPts val="0"/>
              </a:spcAft>
              <a:buSzPts val="1800"/>
              <a:buNone/>
            </a:pPr>
            <a:r>
              <a:rPr lang="ru">
                <a:solidFill>
                  <a:schemeClr val="dk1"/>
                </a:solidFill>
                <a:latin typeface="Book Antiqua"/>
                <a:ea typeface="Book Antiqua"/>
                <a:cs typeface="Book Antiqua"/>
                <a:sym typeface="Book Antiqua"/>
              </a:rPr>
              <a:t>– синтетикалық</a:t>
            </a:r>
            <a:endParaRPr>
              <a:solidFill>
                <a:schemeClr val="dk1"/>
              </a:solidFill>
              <a:latin typeface="Book Antiqua"/>
              <a:ea typeface="Book Antiqua"/>
              <a:cs typeface="Book Antiqua"/>
              <a:sym typeface="Book Antiqua"/>
            </a:endParaRPr>
          </a:p>
          <a:p>
            <a:pPr marL="457200" lvl="0" indent="-342900" algn="l" rtl="0">
              <a:lnSpc>
                <a:spcPct val="115000"/>
              </a:lnSpc>
              <a:spcBef>
                <a:spcPts val="0"/>
              </a:spcBef>
              <a:spcAft>
                <a:spcPts val="0"/>
              </a:spcAft>
              <a:buClr>
                <a:schemeClr val="dk1"/>
              </a:buClr>
              <a:buSzPts val="1800"/>
              <a:buFont typeface="Book Antiqua"/>
              <a:buChar char="●"/>
            </a:pPr>
            <a:r>
              <a:rPr lang="ru">
                <a:solidFill>
                  <a:schemeClr val="dk1"/>
                </a:solidFill>
                <a:latin typeface="Book Antiqua"/>
                <a:ea typeface="Book Antiqua"/>
                <a:cs typeface="Book Antiqua"/>
                <a:sym typeface="Book Antiqua"/>
              </a:rPr>
              <a:t>пластмассалар, эластомерлер (резеңке), маталар, желімдер</a:t>
            </a:r>
            <a:endParaRPr>
              <a:solidFill>
                <a:schemeClr val="dk1"/>
              </a:solidFill>
              <a:latin typeface="Book Antiqua"/>
              <a:ea typeface="Book Antiqua"/>
              <a:cs typeface="Book Antiqua"/>
              <a:sym typeface="Book Antiqua"/>
            </a:endParaRPr>
          </a:p>
          <a:p>
            <a:pPr marL="457200" lvl="0" indent="0" algn="l" rtl="0">
              <a:lnSpc>
                <a:spcPct val="115000"/>
              </a:lnSpc>
              <a:spcBef>
                <a:spcPts val="0"/>
              </a:spcBef>
              <a:spcAft>
                <a:spcPts val="0"/>
              </a:spcAft>
              <a:buSzPts val="1800"/>
              <a:buNone/>
            </a:pPr>
            <a:r>
              <a:rPr lang="ru">
                <a:solidFill>
                  <a:schemeClr val="dk1"/>
                </a:solidFill>
                <a:latin typeface="Book Antiqua"/>
                <a:ea typeface="Book Antiqua"/>
                <a:cs typeface="Book Antiqua"/>
                <a:sym typeface="Book Antiqua"/>
              </a:rPr>
              <a:t>– композиттер</a:t>
            </a:r>
            <a:endParaRPr>
              <a:solidFill>
                <a:schemeClr val="dk1"/>
              </a:solidFill>
              <a:latin typeface="Book Antiqua"/>
              <a:ea typeface="Book Antiqua"/>
              <a:cs typeface="Book Antiqua"/>
              <a:sym typeface="Book Antiqua"/>
            </a:endParaRPr>
          </a:p>
          <a:p>
            <a:pPr marL="457200" lvl="0" indent="-342900" algn="l" rtl="0">
              <a:lnSpc>
                <a:spcPct val="115000"/>
              </a:lnSpc>
              <a:spcBef>
                <a:spcPts val="0"/>
              </a:spcBef>
              <a:spcAft>
                <a:spcPts val="0"/>
              </a:spcAft>
              <a:buClr>
                <a:schemeClr val="dk1"/>
              </a:buClr>
              <a:buSzPts val="1800"/>
              <a:buFont typeface="Book Antiqua"/>
              <a:buChar char="●"/>
            </a:pPr>
            <a:r>
              <a:rPr lang="ru">
                <a:solidFill>
                  <a:schemeClr val="dk1"/>
                </a:solidFill>
                <a:latin typeface="Book Antiqua"/>
                <a:ea typeface="Book Antiqua"/>
                <a:cs typeface="Book Antiqua"/>
                <a:sym typeface="Book Antiqua"/>
              </a:rPr>
              <a:t>графит, шыны, металдық мақта сияқты қоспалар</a:t>
            </a:r>
            <a:endParaRPr>
              <a:solidFill>
                <a:schemeClr val="dk1"/>
              </a:solidFill>
              <a:latin typeface="Book Antiqua"/>
              <a:ea typeface="Book Antiqua"/>
              <a:cs typeface="Book Antiqua"/>
              <a:sym typeface="Book Antiqua"/>
            </a:endParaRPr>
          </a:p>
          <a:p>
            <a:pPr marL="0" lvl="0" indent="0" algn="l" rtl="0">
              <a:lnSpc>
                <a:spcPct val="115000"/>
              </a:lnSpc>
              <a:spcBef>
                <a:spcPts val="0"/>
              </a:spcBef>
              <a:spcAft>
                <a:spcPts val="1600"/>
              </a:spcAft>
              <a:buSzPts val="1800"/>
              <a:buNone/>
            </a:pPr>
            <a:endParaRPr>
              <a:latin typeface="Book Antiqua"/>
              <a:ea typeface="Book Antiqua"/>
              <a:cs typeface="Book Antiqua"/>
              <a:sym typeface="Book Antiqua"/>
            </a:endParaRPr>
          </a:p>
        </p:txBody>
      </p:sp>
      <p:pic>
        <p:nvPicPr>
          <p:cNvPr id="802" name="Google Shape;802;p94"/>
          <p:cNvPicPr preferRelativeResize="0"/>
          <p:nvPr/>
        </p:nvPicPr>
        <p:blipFill rotWithShape="1">
          <a:blip r:embed="rId3">
            <a:alphaModFix/>
          </a:blip>
          <a:srcRect/>
          <a:stretch/>
        </p:blipFill>
        <p:spPr>
          <a:xfrm>
            <a:off x="5029450" y="1656577"/>
            <a:ext cx="4104176" cy="1486624"/>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7" name="Google Shape;807;p95"/>
          <p:cNvSpPr txBox="1">
            <a:spLocks noGrp="1"/>
          </p:cNvSpPr>
          <p:nvPr>
            <p:ph type="title" idx="4294967295"/>
          </p:nvPr>
        </p:nvSpPr>
        <p:spPr>
          <a:xfrm>
            <a:off x="1843500" y="250744"/>
            <a:ext cx="6497700" cy="822600"/>
          </a:xfrm>
          <a:prstGeom prst="rect">
            <a:avLst/>
          </a:prstGeom>
          <a:noFill/>
          <a:ln>
            <a:noFill/>
          </a:ln>
        </p:spPr>
        <p:txBody>
          <a:bodyPr spcFirstLastPara="1" wrap="square" lIns="45700" tIns="0" rIns="4570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ru" sz="2600">
                <a:solidFill>
                  <a:schemeClr val="dk1"/>
                </a:solidFill>
                <a:highlight>
                  <a:srgbClr val="EAD1DC"/>
                </a:highlight>
                <a:latin typeface="Book Antiqua"/>
                <a:ea typeface="Book Antiqua"/>
                <a:cs typeface="Book Antiqua"/>
                <a:sym typeface="Book Antiqua"/>
              </a:rPr>
              <a:t>Полимерлену </a:t>
            </a:r>
            <a:r>
              <a:rPr lang="ru" sz="2600">
                <a:solidFill>
                  <a:srgbClr val="000000"/>
                </a:solidFill>
                <a:highlight>
                  <a:srgbClr val="EAD1DC"/>
                </a:highlight>
                <a:latin typeface="Book Antiqua"/>
                <a:ea typeface="Book Antiqua"/>
                <a:cs typeface="Book Antiqua"/>
                <a:sym typeface="Book Antiqua"/>
              </a:rPr>
              <a:t>реакциясы</a:t>
            </a:r>
            <a:endParaRPr sz="2600">
              <a:solidFill>
                <a:srgbClr val="000000"/>
              </a:solidFill>
              <a:highlight>
                <a:srgbClr val="EAD1DC"/>
              </a:highlight>
              <a:latin typeface="Book Antiqua"/>
              <a:ea typeface="Book Antiqua"/>
              <a:cs typeface="Book Antiqua"/>
              <a:sym typeface="Book Antiqua"/>
            </a:endParaRPr>
          </a:p>
        </p:txBody>
      </p:sp>
      <p:sp>
        <p:nvSpPr>
          <p:cNvPr id="808" name="Google Shape;808;p95"/>
          <p:cNvSpPr txBox="1"/>
          <p:nvPr/>
        </p:nvSpPr>
        <p:spPr>
          <a:xfrm>
            <a:off x="500062" y="1776413"/>
            <a:ext cx="8501100" cy="17835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000"/>
              <a:buFont typeface="Arial"/>
              <a:buNone/>
            </a:pPr>
            <a:r>
              <a:rPr lang="ru" sz="3000" b="0" i="0" u="none" strike="noStrike" cap="none">
                <a:solidFill>
                  <a:schemeClr val="dk1"/>
                </a:solidFill>
                <a:latin typeface="Arial"/>
                <a:ea typeface="Arial"/>
                <a:cs typeface="Arial"/>
                <a:sym typeface="Arial"/>
              </a:rPr>
              <a:t>CH</a:t>
            </a:r>
            <a:r>
              <a:rPr lang="ru" sz="3000" b="0" i="0" u="none" strike="noStrike" cap="none" baseline="-25000">
                <a:solidFill>
                  <a:schemeClr val="dk1"/>
                </a:solidFill>
                <a:latin typeface="Arial"/>
                <a:ea typeface="Arial"/>
                <a:cs typeface="Arial"/>
                <a:sym typeface="Arial"/>
              </a:rPr>
              <a:t>2</a:t>
            </a:r>
            <a:r>
              <a:rPr lang="ru" sz="3000" b="0" i="0" u="none" strike="noStrike" cap="none">
                <a:solidFill>
                  <a:schemeClr val="dk1"/>
                </a:solidFill>
                <a:latin typeface="Arial"/>
                <a:ea typeface="Arial"/>
                <a:cs typeface="Arial"/>
                <a:sym typeface="Arial"/>
              </a:rPr>
              <a:t>═CH</a:t>
            </a:r>
            <a:r>
              <a:rPr lang="ru" sz="3000" b="0" i="0" u="none" strike="noStrike" cap="none" baseline="-25000">
                <a:solidFill>
                  <a:schemeClr val="dk1"/>
                </a:solidFill>
                <a:latin typeface="Arial"/>
                <a:ea typeface="Arial"/>
                <a:cs typeface="Arial"/>
                <a:sym typeface="Arial"/>
              </a:rPr>
              <a:t>2</a:t>
            </a:r>
            <a:r>
              <a:rPr lang="ru" sz="3000" b="0" i="0" u="none" strike="noStrike" cap="none">
                <a:solidFill>
                  <a:schemeClr val="dk1"/>
                </a:solidFill>
                <a:latin typeface="Arial"/>
                <a:ea typeface="Arial"/>
                <a:cs typeface="Arial"/>
                <a:sym typeface="Arial"/>
              </a:rPr>
              <a:t> + CH</a:t>
            </a:r>
            <a:r>
              <a:rPr lang="ru" sz="3000" b="0" i="0" u="none" strike="noStrike" cap="none" baseline="-25000">
                <a:solidFill>
                  <a:schemeClr val="dk1"/>
                </a:solidFill>
                <a:latin typeface="Arial"/>
                <a:ea typeface="Arial"/>
                <a:cs typeface="Arial"/>
                <a:sym typeface="Arial"/>
              </a:rPr>
              <a:t>2</a:t>
            </a:r>
            <a:r>
              <a:rPr lang="ru" sz="3000" b="0" i="0" u="none" strike="noStrike" cap="none">
                <a:solidFill>
                  <a:schemeClr val="dk1"/>
                </a:solidFill>
                <a:latin typeface="Arial"/>
                <a:ea typeface="Arial"/>
                <a:cs typeface="Arial"/>
                <a:sym typeface="Arial"/>
              </a:rPr>
              <a:t>═CH</a:t>
            </a:r>
            <a:r>
              <a:rPr lang="ru" sz="3000" b="0" i="0" u="none" strike="noStrike" cap="none" baseline="-25000">
                <a:solidFill>
                  <a:schemeClr val="dk1"/>
                </a:solidFill>
                <a:latin typeface="Arial"/>
                <a:ea typeface="Arial"/>
                <a:cs typeface="Arial"/>
                <a:sym typeface="Arial"/>
              </a:rPr>
              <a:t>2</a:t>
            </a:r>
            <a:r>
              <a:rPr lang="ru" sz="3000" b="0" i="0" u="none" strike="noStrike" cap="none">
                <a:solidFill>
                  <a:schemeClr val="dk1"/>
                </a:solidFill>
                <a:latin typeface="Arial"/>
                <a:ea typeface="Arial"/>
                <a:cs typeface="Arial"/>
                <a:sym typeface="Arial"/>
              </a:rPr>
              <a:t> + CH</a:t>
            </a:r>
            <a:r>
              <a:rPr lang="ru" sz="3000" b="0" i="0" u="none" strike="noStrike" cap="none" baseline="-25000">
                <a:solidFill>
                  <a:schemeClr val="dk1"/>
                </a:solidFill>
                <a:latin typeface="Arial"/>
                <a:ea typeface="Arial"/>
                <a:cs typeface="Arial"/>
                <a:sym typeface="Arial"/>
              </a:rPr>
              <a:t>2</a:t>
            </a:r>
            <a:r>
              <a:rPr lang="ru" sz="3000" b="0" i="0" u="none" strike="noStrike" cap="none">
                <a:solidFill>
                  <a:schemeClr val="dk1"/>
                </a:solidFill>
                <a:latin typeface="Arial"/>
                <a:ea typeface="Arial"/>
                <a:cs typeface="Arial"/>
                <a:sym typeface="Arial"/>
              </a:rPr>
              <a:t>═CH</a:t>
            </a:r>
            <a:r>
              <a:rPr lang="ru" sz="3000" b="0" i="0" u="none" strike="noStrike" cap="none" baseline="-25000">
                <a:solidFill>
                  <a:schemeClr val="dk1"/>
                </a:solidFill>
                <a:latin typeface="Arial"/>
                <a:ea typeface="Arial"/>
                <a:cs typeface="Arial"/>
                <a:sym typeface="Arial"/>
              </a:rPr>
              <a:t>2</a:t>
            </a:r>
            <a:r>
              <a:rPr lang="ru" sz="3000" b="0" i="0" u="none" strike="noStrike" cap="none">
                <a:solidFill>
                  <a:schemeClr val="dk1"/>
                </a:solidFill>
                <a:latin typeface="Arial"/>
                <a:ea typeface="Arial"/>
                <a:cs typeface="Arial"/>
                <a:sym typeface="Arial"/>
              </a:rPr>
              <a:t> + …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000"/>
              <a:buFont typeface="Times New Roman"/>
              <a:buNone/>
            </a:pPr>
            <a:endParaRPr sz="3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000"/>
              <a:buFont typeface="Arial"/>
              <a:buNone/>
            </a:pPr>
            <a:r>
              <a:rPr lang="ru" sz="3000" b="0" i="0" u="none" strike="noStrike" cap="none">
                <a:solidFill>
                  <a:schemeClr val="dk1"/>
                </a:solidFill>
                <a:latin typeface="Arial"/>
                <a:ea typeface="Arial"/>
                <a:cs typeface="Arial"/>
                <a:sym typeface="Arial"/>
              </a:rPr>
              <a:t>−CH</a:t>
            </a:r>
            <a:r>
              <a:rPr lang="ru" sz="3000" b="0" i="0" u="none" strike="noStrike" cap="none" baseline="-25000">
                <a:solidFill>
                  <a:schemeClr val="dk1"/>
                </a:solidFill>
                <a:latin typeface="Arial"/>
                <a:ea typeface="Arial"/>
                <a:cs typeface="Arial"/>
                <a:sym typeface="Arial"/>
              </a:rPr>
              <a:t>2</a:t>
            </a:r>
            <a:r>
              <a:rPr lang="ru" sz="3000" b="0" i="0" u="none" strike="noStrike" cap="none">
                <a:solidFill>
                  <a:schemeClr val="dk1"/>
                </a:solidFill>
                <a:latin typeface="Arial"/>
                <a:ea typeface="Arial"/>
                <a:cs typeface="Arial"/>
                <a:sym typeface="Arial"/>
              </a:rPr>
              <a:t>−CH</a:t>
            </a:r>
            <a:r>
              <a:rPr lang="ru" sz="3000" b="0" i="0" u="none" strike="noStrike" cap="none" baseline="-25000">
                <a:solidFill>
                  <a:schemeClr val="dk1"/>
                </a:solidFill>
                <a:latin typeface="Arial"/>
                <a:ea typeface="Arial"/>
                <a:cs typeface="Arial"/>
                <a:sym typeface="Arial"/>
              </a:rPr>
              <a:t>2</a:t>
            </a:r>
            <a:r>
              <a:rPr lang="ru" sz="3000" b="0" i="0" u="none" strike="noStrike" cap="none">
                <a:solidFill>
                  <a:schemeClr val="dk1"/>
                </a:solidFill>
                <a:latin typeface="Arial"/>
                <a:ea typeface="Arial"/>
                <a:cs typeface="Arial"/>
                <a:sym typeface="Arial"/>
              </a:rPr>
              <a:t>− + −CH</a:t>
            </a:r>
            <a:r>
              <a:rPr lang="ru" sz="3000" b="0" i="0" u="none" strike="noStrike" cap="none" baseline="-25000">
                <a:solidFill>
                  <a:schemeClr val="dk1"/>
                </a:solidFill>
                <a:latin typeface="Arial"/>
                <a:ea typeface="Arial"/>
                <a:cs typeface="Arial"/>
                <a:sym typeface="Arial"/>
              </a:rPr>
              <a:t>2</a:t>
            </a:r>
            <a:r>
              <a:rPr lang="ru" sz="3000" b="0" i="0" u="none" strike="noStrike" cap="none">
                <a:solidFill>
                  <a:schemeClr val="dk1"/>
                </a:solidFill>
                <a:latin typeface="Arial"/>
                <a:ea typeface="Arial"/>
                <a:cs typeface="Arial"/>
                <a:sym typeface="Arial"/>
              </a:rPr>
              <a:t>−CH</a:t>
            </a:r>
            <a:r>
              <a:rPr lang="ru" sz="3000" b="0" i="0" u="none" strike="noStrike" cap="none" baseline="-25000">
                <a:solidFill>
                  <a:schemeClr val="dk1"/>
                </a:solidFill>
                <a:latin typeface="Arial"/>
                <a:ea typeface="Arial"/>
                <a:cs typeface="Arial"/>
                <a:sym typeface="Arial"/>
              </a:rPr>
              <a:t>2</a:t>
            </a:r>
            <a:r>
              <a:rPr lang="ru" sz="3000" b="0" i="0" u="none" strike="noStrike" cap="none">
                <a:solidFill>
                  <a:schemeClr val="dk1"/>
                </a:solidFill>
                <a:latin typeface="Arial"/>
                <a:ea typeface="Arial"/>
                <a:cs typeface="Arial"/>
                <a:sym typeface="Arial"/>
              </a:rPr>
              <a:t>− + −CH</a:t>
            </a:r>
            <a:r>
              <a:rPr lang="ru" sz="3000" b="0" i="0" u="none" strike="noStrike" cap="none" baseline="-25000">
                <a:solidFill>
                  <a:schemeClr val="dk1"/>
                </a:solidFill>
                <a:latin typeface="Arial"/>
                <a:ea typeface="Arial"/>
                <a:cs typeface="Arial"/>
                <a:sym typeface="Arial"/>
              </a:rPr>
              <a:t>2</a:t>
            </a:r>
            <a:r>
              <a:rPr lang="ru" sz="3000" b="0" i="0" u="none" strike="noStrike" cap="none">
                <a:solidFill>
                  <a:schemeClr val="dk1"/>
                </a:solidFill>
                <a:latin typeface="Arial"/>
                <a:ea typeface="Arial"/>
                <a:cs typeface="Arial"/>
                <a:sym typeface="Arial"/>
              </a:rPr>
              <a:t>−CH</a:t>
            </a:r>
            <a:r>
              <a:rPr lang="ru" sz="3000" b="0" i="0" u="none" strike="noStrike" cap="none" baseline="-25000">
                <a:solidFill>
                  <a:schemeClr val="dk1"/>
                </a:solidFill>
                <a:latin typeface="Arial"/>
                <a:ea typeface="Arial"/>
                <a:cs typeface="Arial"/>
                <a:sym typeface="Arial"/>
              </a:rPr>
              <a:t>2</a:t>
            </a:r>
            <a:r>
              <a:rPr lang="ru" sz="3000" b="0" i="0" u="none" strike="noStrike" cap="none">
                <a:solidFill>
                  <a:schemeClr val="dk1"/>
                </a:solidFill>
                <a:latin typeface="Arial"/>
                <a:ea typeface="Arial"/>
                <a:cs typeface="Arial"/>
                <a:sym typeface="Arial"/>
              </a:rPr>
              <a:t>− + …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000"/>
              <a:buFont typeface="Times New Roman"/>
              <a:buNone/>
            </a:pPr>
            <a:endParaRPr sz="3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000"/>
              <a:buFont typeface="Arial"/>
              <a:buNone/>
            </a:pPr>
            <a:r>
              <a:rPr lang="ru" sz="3000" b="0" i="0" u="none" strike="noStrike" cap="none">
                <a:solidFill>
                  <a:schemeClr val="dk1"/>
                </a:solidFill>
                <a:latin typeface="Arial"/>
                <a:ea typeface="Arial"/>
                <a:cs typeface="Arial"/>
                <a:sym typeface="Arial"/>
              </a:rPr>
              <a:t>−CH</a:t>
            </a:r>
            <a:r>
              <a:rPr lang="ru" sz="3000" b="0" i="0" u="none" strike="noStrike" cap="none" baseline="-25000">
                <a:solidFill>
                  <a:schemeClr val="dk1"/>
                </a:solidFill>
                <a:latin typeface="Arial"/>
                <a:ea typeface="Arial"/>
                <a:cs typeface="Arial"/>
                <a:sym typeface="Arial"/>
              </a:rPr>
              <a:t>2</a:t>
            </a:r>
            <a:r>
              <a:rPr lang="ru" sz="3000" b="0" i="0" u="none" strike="noStrike" cap="none">
                <a:solidFill>
                  <a:schemeClr val="dk1"/>
                </a:solidFill>
                <a:latin typeface="Arial"/>
                <a:ea typeface="Arial"/>
                <a:cs typeface="Arial"/>
                <a:sym typeface="Arial"/>
              </a:rPr>
              <a:t>−CH</a:t>
            </a:r>
            <a:r>
              <a:rPr lang="ru" sz="3000" b="0" i="0" u="none" strike="noStrike" cap="none" baseline="-25000">
                <a:solidFill>
                  <a:schemeClr val="dk1"/>
                </a:solidFill>
                <a:latin typeface="Arial"/>
                <a:ea typeface="Arial"/>
                <a:cs typeface="Arial"/>
                <a:sym typeface="Arial"/>
              </a:rPr>
              <a:t>2</a:t>
            </a:r>
            <a:r>
              <a:rPr lang="ru" sz="3000" b="0" i="0" u="none" strike="noStrike" cap="none">
                <a:solidFill>
                  <a:schemeClr val="dk1"/>
                </a:solidFill>
                <a:latin typeface="Arial"/>
                <a:ea typeface="Arial"/>
                <a:cs typeface="Arial"/>
                <a:sym typeface="Arial"/>
              </a:rPr>
              <a:t>−CH</a:t>
            </a:r>
            <a:r>
              <a:rPr lang="ru" sz="3000" b="0" i="0" u="none" strike="noStrike" cap="none" baseline="-25000">
                <a:solidFill>
                  <a:schemeClr val="dk1"/>
                </a:solidFill>
                <a:latin typeface="Arial"/>
                <a:ea typeface="Arial"/>
                <a:cs typeface="Arial"/>
                <a:sym typeface="Arial"/>
              </a:rPr>
              <a:t>2</a:t>
            </a:r>
            <a:r>
              <a:rPr lang="ru" sz="3000" b="0" i="0" u="none" strike="noStrike" cap="none">
                <a:solidFill>
                  <a:schemeClr val="dk1"/>
                </a:solidFill>
                <a:latin typeface="Arial"/>
                <a:ea typeface="Arial"/>
                <a:cs typeface="Arial"/>
                <a:sym typeface="Arial"/>
              </a:rPr>
              <a:t>−CH</a:t>
            </a:r>
            <a:r>
              <a:rPr lang="ru" sz="3000" b="0" i="0" u="none" strike="noStrike" cap="none" baseline="-25000">
                <a:solidFill>
                  <a:schemeClr val="dk1"/>
                </a:solidFill>
                <a:latin typeface="Arial"/>
                <a:ea typeface="Arial"/>
                <a:cs typeface="Arial"/>
                <a:sym typeface="Arial"/>
              </a:rPr>
              <a:t>2</a:t>
            </a:r>
            <a:r>
              <a:rPr lang="ru" sz="3000" b="0" i="0" u="none" strike="noStrike" cap="none">
                <a:solidFill>
                  <a:schemeClr val="dk1"/>
                </a:solidFill>
                <a:latin typeface="Arial"/>
                <a:ea typeface="Arial"/>
                <a:cs typeface="Arial"/>
                <a:sym typeface="Arial"/>
              </a:rPr>
              <a:t>−CH</a:t>
            </a:r>
            <a:r>
              <a:rPr lang="ru" sz="3000" b="0" i="0" u="none" strike="noStrike" cap="none" baseline="-25000">
                <a:solidFill>
                  <a:schemeClr val="dk1"/>
                </a:solidFill>
                <a:latin typeface="Arial"/>
                <a:ea typeface="Arial"/>
                <a:cs typeface="Arial"/>
                <a:sym typeface="Arial"/>
              </a:rPr>
              <a:t>2</a:t>
            </a:r>
            <a:r>
              <a:rPr lang="ru" sz="3000" b="0" i="0" u="none" strike="noStrike" cap="none">
                <a:solidFill>
                  <a:schemeClr val="dk1"/>
                </a:solidFill>
                <a:latin typeface="Arial"/>
                <a:ea typeface="Arial"/>
                <a:cs typeface="Arial"/>
                <a:sym typeface="Arial"/>
              </a:rPr>
              <a:t>−CH</a:t>
            </a:r>
            <a:r>
              <a:rPr lang="ru" sz="3000" b="0" i="0" u="none" strike="noStrike" cap="none" baseline="-25000">
                <a:solidFill>
                  <a:schemeClr val="dk1"/>
                </a:solidFill>
                <a:latin typeface="Arial"/>
                <a:ea typeface="Arial"/>
                <a:cs typeface="Arial"/>
                <a:sym typeface="Arial"/>
              </a:rPr>
              <a:t>2</a:t>
            </a:r>
            <a:r>
              <a:rPr lang="ru" sz="300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4"/>
          <p:cNvSpPr txBox="1">
            <a:spLocks noGrp="1"/>
          </p:cNvSpPr>
          <p:nvPr>
            <p:ph type="title"/>
          </p:nvPr>
        </p:nvSpPr>
        <p:spPr>
          <a:xfrm>
            <a:off x="243438" y="8090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ru" sz="2000" b="1">
                <a:solidFill>
                  <a:srgbClr val="000099"/>
                </a:solidFill>
              </a:rPr>
              <a:t>Жаттығу 2</a:t>
            </a:r>
            <a:endParaRPr sz="2000" b="1">
              <a:solidFill>
                <a:srgbClr val="000099"/>
              </a:solidFill>
            </a:endParaRPr>
          </a:p>
          <a:p>
            <a:pPr marL="0" lvl="0" indent="0" algn="l" rtl="0">
              <a:lnSpc>
                <a:spcPct val="100000"/>
              </a:lnSpc>
              <a:spcBef>
                <a:spcPts val="0"/>
              </a:spcBef>
              <a:spcAft>
                <a:spcPts val="0"/>
              </a:spcAft>
              <a:buSzPts val="2800"/>
              <a:buNone/>
            </a:pPr>
            <a:endParaRPr sz="2000" b="1">
              <a:solidFill>
                <a:srgbClr val="000099"/>
              </a:solidFill>
            </a:endParaRPr>
          </a:p>
          <a:p>
            <a:pPr marL="0" lvl="0" indent="0" algn="l" rtl="0">
              <a:lnSpc>
                <a:spcPct val="100000"/>
              </a:lnSpc>
              <a:spcBef>
                <a:spcPts val="0"/>
              </a:spcBef>
              <a:spcAft>
                <a:spcPts val="0"/>
              </a:spcAft>
              <a:buSzPts val="2800"/>
              <a:buNone/>
            </a:pPr>
            <a:r>
              <a:rPr lang="ru" sz="1900" b="1">
                <a:solidFill>
                  <a:srgbClr val="000099"/>
                </a:solidFill>
              </a:rPr>
              <a:t>Алкан, алкен және алкиндерді атау</a:t>
            </a:r>
            <a:endParaRPr sz="1900" b="1">
              <a:solidFill>
                <a:srgbClr val="000099"/>
              </a:solidFill>
            </a:endParaRPr>
          </a:p>
          <a:p>
            <a:pPr marL="0" lvl="0" indent="0" algn="l" rtl="0">
              <a:lnSpc>
                <a:spcPct val="115000"/>
              </a:lnSpc>
              <a:spcBef>
                <a:spcPts val="1100"/>
              </a:spcBef>
              <a:spcAft>
                <a:spcPts val="0"/>
              </a:spcAft>
              <a:buSzPts val="2800"/>
              <a:buNone/>
            </a:pPr>
            <a:endParaRPr/>
          </a:p>
          <a:p>
            <a:pPr marL="0" lvl="0" indent="0" algn="l" rtl="0">
              <a:lnSpc>
                <a:spcPct val="100000"/>
              </a:lnSpc>
              <a:spcBef>
                <a:spcPts val="0"/>
              </a:spcBef>
              <a:spcAft>
                <a:spcPts val="0"/>
              </a:spcAft>
              <a:buSzPts val="2800"/>
              <a:buNone/>
            </a:pPr>
            <a:endParaRPr/>
          </a:p>
        </p:txBody>
      </p:sp>
      <p:sp>
        <p:nvSpPr>
          <p:cNvPr id="113" name="Google Shape;113;p24"/>
          <p:cNvSpPr txBox="1">
            <a:spLocks noGrp="1"/>
          </p:cNvSpPr>
          <p:nvPr>
            <p:ph type="body" idx="1"/>
          </p:nvPr>
        </p:nvSpPr>
        <p:spPr>
          <a:xfrm>
            <a:off x="193775" y="1152475"/>
            <a:ext cx="87279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100"/>
              </a:spcBef>
              <a:spcAft>
                <a:spcPts val="0"/>
              </a:spcAft>
              <a:buSzPts val="1800"/>
              <a:buNone/>
            </a:pPr>
            <a:r>
              <a:rPr lang="ru" b="1">
                <a:solidFill>
                  <a:srgbClr val="000099"/>
                </a:solidFill>
              </a:rPr>
              <a:t>Тапсырма:</a:t>
            </a:r>
            <a:endParaRPr b="1">
              <a:solidFill>
                <a:srgbClr val="000099"/>
              </a:solidFill>
            </a:endParaRPr>
          </a:p>
          <a:p>
            <a:pPr marL="0" lvl="0" indent="0" algn="just" rtl="0">
              <a:lnSpc>
                <a:spcPct val="115000"/>
              </a:lnSpc>
              <a:spcBef>
                <a:spcPts val="1100"/>
              </a:spcBef>
              <a:spcAft>
                <a:spcPts val="0"/>
              </a:spcAft>
              <a:buSzPts val="1800"/>
              <a:buNone/>
            </a:pPr>
            <a:r>
              <a:rPr lang="ru">
                <a:solidFill>
                  <a:schemeClr val="dk1"/>
                </a:solidFill>
              </a:rPr>
              <a:t>Келесілердің әрқайсысы үшін жүйелік атау беріңіз, </a:t>
            </a:r>
            <a:r>
              <a:rPr lang="ru" b="1">
                <a:solidFill>
                  <a:schemeClr val="dk1"/>
                </a:solidFill>
              </a:rPr>
              <a:t>(d)</a:t>
            </a:r>
            <a:r>
              <a:rPr lang="ru">
                <a:solidFill>
                  <a:schemeClr val="dk1"/>
                </a:solidFill>
              </a:rPr>
              <a:t> бөлігіне хираль орталығын ішінара көрсету және </a:t>
            </a:r>
            <a:r>
              <a:rPr lang="ru" b="1">
                <a:solidFill>
                  <a:schemeClr val="dk1"/>
                </a:solidFill>
              </a:rPr>
              <a:t>(е) </a:t>
            </a:r>
            <a:r>
              <a:rPr lang="ru">
                <a:solidFill>
                  <a:schemeClr val="dk1"/>
                </a:solidFill>
              </a:rPr>
              <a:t>бөлігі үшін екі геометриялық изомер сызыңыз. </a:t>
            </a:r>
            <a:endParaRPr b="1">
              <a:solidFill>
                <a:schemeClr val="dk1"/>
              </a:solidFill>
            </a:endParaRPr>
          </a:p>
          <a:p>
            <a:pPr marL="0" lvl="0" indent="0" algn="l" rtl="0">
              <a:lnSpc>
                <a:spcPct val="115000"/>
              </a:lnSpc>
              <a:spcBef>
                <a:spcPts val="0"/>
              </a:spcBef>
              <a:spcAft>
                <a:spcPts val="1600"/>
              </a:spcAft>
              <a:buSzPts val="1800"/>
              <a:buNone/>
            </a:pPr>
            <a:endParaRPr/>
          </a:p>
        </p:txBody>
      </p:sp>
      <p:pic>
        <p:nvPicPr>
          <p:cNvPr id="114" name="Google Shape;114;p24"/>
          <p:cNvPicPr preferRelativeResize="0"/>
          <p:nvPr/>
        </p:nvPicPr>
        <p:blipFill rotWithShape="1">
          <a:blip r:embed="rId3">
            <a:alphaModFix/>
          </a:blip>
          <a:srcRect/>
          <a:stretch/>
        </p:blipFill>
        <p:spPr>
          <a:xfrm>
            <a:off x="1268700" y="2571750"/>
            <a:ext cx="7705725" cy="1485900"/>
          </a:xfrm>
          <a:prstGeom prst="rect">
            <a:avLst/>
          </a:prstGeom>
          <a:noFill/>
          <a:ln>
            <a:noFill/>
          </a:ln>
        </p:spPr>
      </p:pic>
      <p:pic>
        <p:nvPicPr>
          <p:cNvPr id="115" name="Google Shape;115;p24"/>
          <p:cNvPicPr preferRelativeResize="0"/>
          <p:nvPr/>
        </p:nvPicPr>
        <p:blipFill rotWithShape="1">
          <a:blip r:embed="rId4">
            <a:alphaModFix/>
          </a:blip>
          <a:srcRect/>
          <a:stretch/>
        </p:blipFill>
        <p:spPr>
          <a:xfrm>
            <a:off x="1218725" y="4114800"/>
            <a:ext cx="6934200" cy="1028700"/>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812"/>
        <p:cNvGrpSpPr/>
        <p:nvPr/>
      </p:nvGrpSpPr>
      <p:grpSpPr>
        <a:xfrm>
          <a:off x="0" y="0"/>
          <a:ext cx="0" cy="0"/>
          <a:chOff x="0" y="0"/>
          <a:chExt cx="0" cy="0"/>
        </a:xfrm>
      </p:grpSpPr>
      <p:sp>
        <p:nvSpPr>
          <p:cNvPr id="813" name="Google Shape;813;p96"/>
          <p:cNvSpPr txBox="1">
            <a:spLocks noGrp="1"/>
          </p:cNvSpPr>
          <p:nvPr>
            <p:ph type="title"/>
          </p:nvPr>
        </p:nvSpPr>
        <p:spPr>
          <a:xfrm>
            <a:off x="95500" y="-3737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ru" sz="3000">
                <a:solidFill>
                  <a:srgbClr val="000000"/>
                </a:solidFill>
              </a:rPr>
              <a:t>Полимерлер мысалы</a:t>
            </a:r>
            <a:endParaRPr sz="3000">
              <a:solidFill>
                <a:srgbClr val="000000"/>
              </a:solidFill>
            </a:endParaRPr>
          </a:p>
        </p:txBody>
      </p:sp>
      <p:sp>
        <p:nvSpPr>
          <p:cNvPr id="814" name="Google Shape;814;p96"/>
          <p:cNvSpPr txBox="1">
            <a:spLocks noGrp="1"/>
          </p:cNvSpPr>
          <p:nvPr>
            <p:ph type="body" idx="1"/>
          </p:nvPr>
        </p:nvSpPr>
        <p:spPr>
          <a:xfrm>
            <a:off x="232050" y="478425"/>
            <a:ext cx="3990000" cy="3200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600"/>
              </a:spcBef>
              <a:spcAft>
                <a:spcPts val="0"/>
              </a:spcAft>
              <a:buClr>
                <a:schemeClr val="dk1"/>
              </a:buClr>
              <a:buSzPts val="1100"/>
              <a:buFont typeface="Arial"/>
              <a:buNone/>
            </a:pPr>
            <a:r>
              <a:rPr lang="ru" sz="2400" b="1">
                <a:solidFill>
                  <a:schemeClr val="dk1"/>
                </a:solidFill>
                <a:latin typeface="Book Antiqua"/>
                <a:ea typeface="Book Antiqua"/>
                <a:cs typeface="Book Antiqua"/>
                <a:sym typeface="Book Antiqua"/>
              </a:rPr>
              <a:t>Табиғи немесе</a:t>
            </a:r>
            <a:endParaRPr sz="2400" b="1">
              <a:solidFill>
                <a:schemeClr val="dk1"/>
              </a:solidFill>
              <a:latin typeface="Book Antiqua"/>
              <a:ea typeface="Book Antiqua"/>
              <a:cs typeface="Book Antiqua"/>
              <a:sym typeface="Book Antiqua"/>
            </a:endParaRPr>
          </a:p>
          <a:p>
            <a:pPr marL="0" lvl="0" indent="0" algn="ctr" rtl="0">
              <a:lnSpc>
                <a:spcPct val="100000"/>
              </a:lnSpc>
              <a:spcBef>
                <a:spcPts val="600"/>
              </a:spcBef>
              <a:spcAft>
                <a:spcPts val="0"/>
              </a:spcAft>
              <a:buClr>
                <a:schemeClr val="dk1"/>
              </a:buClr>
              <a:buSzPts val="1100"/>
              <a:buFont typeface="Arial"/>
              <a:buNone/>
            </a:pPr>
            <a:r>
              <a:rPr lang="ru" sz="2400" b="1">
                <a:solidFill>
                  <a:schemeClr val="dk1"/>
                </a:solidFill>
                <a:latin typeface="Book Antiqua"/>
                <a:ea typeface="Book Antiqua"/>
                <a:cs typeface="Book Antiqua"/>
                <a:sym typeface="Book Antiqua"/>
              </a:rPr>
              <a:t>  түрлендірілген</a:t>
            </a:r>
            <a:endParaRPr sz="2400" b="1">
              <a:solidFill>
                <a:schemeClr val="dk1"/>
              </a:solidFill>
              <a:latin typeface="Book Antiqua"/>
              <a:ea typeface="Book Antiqua"/>
              <a:cs typeface="Book Antiqua"/>
              <a:sym typeface="Book Antiqua"/>
            </a:endParaRPr>
          </a:p>
          <a:p>
            <a:pPr marL="0" lvl="0" indent="0" algn="ctr" rtl="0">
              <a:lnSpc>
                <a:spcPct val="100000"/>
              </a:lnSpc>
              <a:spcBef>
                <a:spcPts val="600"/>
              </a:spcBef>
              <a:spcAft>
                <a:spcPts val="0"/>
              </a:spcAft>
              <a:buSzPts val="1800"/>
              <a:buNone/>
            </a:pPr>
            <a:r>
              <a:rPr lang="ru" sz="1200" b="1">
                <a:solidFill>
                  <a:schemeClr val="dk1"/>
                </a:solidFill>
                <a:latin typeface="Book Antiqua"/>
                <a:ea typeface="Book Antiqua"/>
                <a:cs typeface="Book Antiqua"/>
                <a:sym typeface="Book Antiqua"/>
              </a:rPr>
              <a:t> </a:t>
            </a:r>
            <a:endParaRPr sz="1200" b="1">
              <a:solidFill>
                <a:schemeClr val="dk1"/>
              </a:solidFill>
              <a:latin typeface="Book Antiqua"/>
              <a:ea typeface="Book Antiqua"/>
              <a:cs typeface="Book Antiqua"/>
              <a:sym typeface="Book Antiqua"/>
            </a:endParaRPr>
          </a:p>
          <a:p>
            <a:pPr marL="457200" lvl="0" indent="-342900" algn="l" rtl="0">
              <a:lnSpc>
                <a:spcPct val="100000"/>
              </a:lnSpc>
              <a:spcBef>
                <a:spcPts val="400"/>
              </a:spcBef>
              <a:spcAft>
                <a:spcPts val="0"/>
              </a:spcAft>
              <a:buClr>
                <a:schemeClr val="dk1"/>
              </a:buClr>
              <a:buSzPts val="1800"/>
              <a:buFont typeface="Book Antiqua"/>
              <a:buChar char="●"/>
            </a:pPr>
            <a:r>
              <a:rPr lang="ru">
                <a:solidFill>
                  <a:schemeClr val="dk1"/>
                </a:solidFill>
                <a:latin typeface="Book Antiqua"/>
                <a:ea typeface="Book Antiqua"/>
                <a:cs typeface="Book Antiqua"/>
                <a:sym typeface="Book Antiqua"/>
              </a:rPr>
              <a:t>полисахаридтер</a:t>
            </a:r>
            <a:endParaRPr>
              <a:solidFill>
                <a:schemeClr val="dk1"/>
              </a:solidFill>
              <a:latin typeface="Book Antiqua"/>
              <a:ea typeface="Book Antiqua"/>
              <a:cs typeface="Book Antiqua"/>
              <a:sym typeface="Book Antiqua"/>
            </a:endParaRPr>
          </a:p>
          <a:p>
            <a:pPr marL="457200" lvl="0" indent="0" algn="l" rtl="0">
              <a:lnSpc>
                <a:spcPct val="100000"/>
              </a:lnSpc>
              <a:spcBef>
                <a:spcPts val="400"/>
              </a:spcBef>
              <a:spcAft>
                <a:spcPts val="0"/>
              </a:spcAft>
              <a:buSzPts val="1800"/>
              <a:buNone/>
            </a:pPr>
            <a:r>
              <a:rPr lang="ru">
                <a:solidFill>
                  <a:schemeClr val="dk1"/>
                </a:solidFill>
                <a:latin typeface="Book Antiqua"/>
                <a:ea typeface="Book Antiqua"/>
                <a:cs typeface="Book Antiqua"/>
                <a:sym typeface="Book Antiqua"/>
              </a:rPr>
              <a:t>- целлюлоза (мақта)</a:t>
            </a:r>
            <a:endParaRPr>
              <a:solidFill>
                <a:schemeClr val="dk1"/>
              </a:solidFill>
              <a:latin typeface="Book Antiqua"/>
              <a:ea typeface="Book Antiqua"/>
              <a:cs typeface="Book Antiqua"/>
              <a:sym typeface="Book Antiqua"/>
            </a:endParaRPr>
          </a:p>
          <a:p>
            <a:pPr marL="457200" lvl="0" indent="0" algn="l" rtl="0">
              <a:lnSpc>
                <a:spcPct val="100000"/>
              </a:lnSpc>
              <a:spcBef>
                <a:spcPts val="400"/>
              </a:spcBef>
              <a:spcAft>
                <a:spcPts val="0"/>
              </a:spcAft>
              <a:buSzPts val="1800"/>
              <a:buNone/>
            </a:pPr>
            <a:r>
              <a:rPr lang="ru">
                <a:solidFill>
                  <a:schemeClr val="dk1"/>
                </a:solidFill>
                <a:latin typeface="Book Antiqua"/>
                <a:ea typeface="Book Antiqua"/>
                <a:cs typeface="Book Antiqua"/>
                <a:sym typeface="Book Antiqua"/>
              </a:rPr>
              <a:t>- крахмал</a:t>
            </a:r>
            <a:endParaRPr>
              <a:solidFill>
                <a:schemeClr val="dk1"/>
              </a:solidFill>
              <a:latin typeface="Book Antiqua"/>
              <a:ea typeface="Book Antiqua"/>
              <a:cs typeface="Book Antiqua"/>
              <a:sym typeface="Book Antiqua"/>
            </a:endParaRPr>
          </a:p>
          <a:p>
            <a:pPr marL="457200" lvl="0" indent="-342900" algn="l" rtl="0">
              <a:lnSpc>
                <a:spcPct val="100000"/>
              </a:lnSpc>
              <a:spcBef>
                <a:spcPts val="400"/>
              </a:spcBef>
              <a:spcAft>
                <a:spcPts val="0"/>
              </a:spcAft>
              <a:buClr>
                <a:schemeClr val="dk1"/>
              </a:buClr>
              <a:buSzPts val="1800"/>
              <a:buFont typeface="Book Antiqua"/>
              <a:buChar char="●"/>
            </a:pPr>
            <a:r>
              <a:rPr lang="ru">
                <a:solidFill>
                  <a:schemeClr val="dk1"/>
                </a:solidFill>
                <a:latin typeface="Book Antiqua"/>
                <a:ea typeface="Book Antiqua"/>
                <a:cs typeface="Book Antiqua"/>
                <a:sym typeface="Book Antiqua"/>
              </a:rPr>
              <a:t>ақуыздар</a:t>
            </a:r>
            <a:endParaRPr>
              <a:solidFill>
                <a:schemeClr val="dk1"/>
              </a:solidFill>
              <a:latin typeface="Book Antiqua"/>
              <a:ea typeface="Book Antiqua"/>
              <a:cs typeface="Book Antiqua"/>
              <a:sym typeface="Book Antiqua"/>
            </a:endParaRPr>
          </a:p>
          <a:p>
            <a:pPr marL="457200" lvl="0" indent="-342900" algn="l" rtl="0">
              <a:lnSpc>
                <a:spcPct val="100000"/>
              </a:lnSpc>
              <a:spcBef>
                <a:spcPts val="0"/>
              </a:spcBef>
              <a:spcAft>
                <a:spcPts val="0"/>
              </a:spcAft>
              <a:buClr>
                <a:schemeClr val="dk1"/>
              </a:buClr>
              <a:buSzPts val="1800"/>
              <a:buFont typeface="Book Antiqua"/>
              <a:buChar char="●"/>
            </a:pPr>
            <a:r>
              <a:rPr lang="ru">
                <a:solidFill>
                  <a:schemeClr val="dk1"/>
                </a:solidFill>
                <a:latin typeface="Book Antiqua"/>
                <a:ea typeface="Book Antiqua"/>
                <a:cs typeface="Book Antiqua"/>
                <a:sym typeface="Book Antiqua"/>
              </a:rPr>
              <a:t>нуклеин қышқылдары (ДНҚ)</a:t>
            </a:r>
            <a:endParaRPr>
              <a:solidFill>
                <a:schemeClr val="dk1"/>
              </a:solidFill>
              <a:latin typeface="Book Antiqua"/>
              <a:ea typeface="Book Antiqua"/>
              <a:cs typeface="Book Antiqua"/>
              <a:sym typeface="Book Antiqua"/>
            </a:endParaRPr>
          </a:p>
          <a:p>
            <a:pPr marL="457200" lvl="0" indent="-342900" algn="l" rtl="0">
              <a:lnSpc>
                <a:spcPct val="100000"/>
              </a:lnSpc>
              <a:spcBef>
                <a:spcPts val="0"/>
              </a:spcBef>
              <a:spcAft>
                <a:spcPts val="0"/>
              </a:spcAft>
              <a:buClr>
                <a:schemeClr val="dk1"/>
              </a:buClr>
              <a:buSzPts val="1800"/>
              <a:buFont typeface="Book Antiqua"/>
              <a:buChar char="●"/>
            </a:pPr>
            <a:r>
              <a:rPr lang="ru">
                <a:solidFill>
                  <a:schemeClr val="dk1"/>
                </a:solidFill>
                <a:latin typeface="Book Antiqua"/>
                <a:ea typeface="Book Antiqua"/>
                <a:cs typeface="Book Antiqua"/>
                <a:sym typeface="Book Antiqua"/>
              </a:rPr>
              <a:t>табиғи латексті каучук және т.б.</a:t>
            </a:r>
            <a:endParaRPr>
              <a:solidFill>
                <a:schemeClr val="dk1"/>
              </a:solidFill>
              <a:latin typeface="Book Antiqua"/>
              <a:ea typeface="Book Antiqua"/>
              <a:cs typeface="Book Antiqua"/>
              <a:sym typeface="Book Antiqua"/>
            </a:endParaRPr>
          </a:p>
          <a:p>
            <a:pPr marL="457200" lvl="0" indent="-342900" algn="l" rtl="0">
              <a:lnSpc>
                <a:spcPct val="100000"/>
              </a:lnSpc>
              <a:spcBef>
                <a:spcPts val="0"/>
              </a:spcBef>
              <a:spcAft>
                <a:spcPts val="0"/>
              </a:spcAft>
              <a:buClr>
                <a:schemeClr val="dk1"/>
              </a:buClr>
              <a:buSzPts val="1800"/>
              <a:buFont typeface="Book Antiqua"/>
              <a:buChar char="●"/>
            </a:pPr>
            <a:r>
              <a:rPr lang="ru">
                <a:solidFill>
                  <a:schemeClr val="dk1"/>
                </a:solidFill>
                <a:latin typeface="Book Antiqua"/>
                <a:ea typeface="Book Antiqua"/>
                <a:cs typeface="Book Antiqua"/>
                <a:sym typeface="Book Antiqua"/>
              </a:rPr>
              <a:t>шеллак</a:t>
            </a:r>
            <a:endParaRPr>
              <a:solidFill>
                <a:schemeClr val="dk1"/>
              </a:solidFill>
              <a:latin typeface="Book Antiqua"/>
              <a:ea typeface="Book Antiqua"/>
              <a:cs typeface="Book Antiqua"/>
              <a:sym typeface="Book Antiqua"/>
            </a:endParaRPr>
          </a:p>
          <a:p>
            <a:pPr marL="457200" lvl="0" indent="-342900" algn="l" rtl="0">
              <a:lnSpc>
                <a:spcPct val="100000"/>
              </a:lnSpc>
              <a:spcBef>
                <a:spcPts val="0"/>
              </a:spcBef>
              <a:spcAft>
                <a:spcPts val="0"/>
              </a:spcAft>
              <a:buClr>
                <a:schemeClr val="dk1"/>
              </a:buClr>
              <a:buSzPts val="1800"/>
              <a:buFont typeface="Book Antiqua"/>
              <a:buChar char="●"/>
            </a:pPr>
            <a:r>
              <a:rPr lang="ru">
                <a:solidFill>
                  <a:schemeClr val="dk1"/>
                </a:solidFill>
                <a:latin typeface="Book Antiqua"/>
                <a:ea typeface="Book Antiqua"/>
                <a:cs typeface="Book Antiqua"/>
                <a:sym typeface="Book Antiqua"/>
              </a:rPr>
              <a:t>янтарь (кәріптас), лигнин, қайыңды канифоль</a:t>
            </a:r>
            <a:endParaRPr>
              <a:solidFill>
                <a:schemeClr val="dk1"/>
              </a:solidFill>
              <a:latin typeface="Book Antiqua"/>
              <a:ea typeface="Book Antiqua"/>
              <a:cs typeface="Book Antiqua"/>
              <a:sym typeface="Book Antiqua"/>
            </a:endParaRPr>
          </a:p>
          <a:p>
            <a:pPr marL="457200" lvl="0" indent="-342900" algn="l" rtl="0">
              <a:lnSpc>
                <a:spcPct val="100000"/>
              </a:lnSpc>
              <a:spcBef>
                <a:spcPts val="0"/>
              </a:spcBef>
              <a:spcAft>
                <a:spcPts val="0"/>
              </a:spcAft>
              <a:buClr>
                <a:schemeClr val="dk1"/>
              </a:buClr>
              <a:buSzPts val="1800"/>
              <a:buFont typeface="Book Antiqua"/>
              <a:buChar char="●"/>
            </a:pPr>
            <a:r>
              <a:rPr lang="ru">
                <a:solidFill>
                  <a:schemeClr val="dk1"/>
                </a:solidFill>
                <a:latin typeface="Book Antiqua"/>
                <a:ea typeface="Book Antiqua"/>
                <a:cs typeface="Book Antiqua"/>
                <a:sym typeface="Book Antiqua"/>
              </a:rPr>
              <a:t>асфальт, гудрон</a:t>
            </a:r>
            <a:endParaRPr>
              <a:latin typeface="Book Antiqua"/>
              <a:ea typeface="Book Antiqua"/>
              <a:cs typeface="Book Antiqua"/>
              <a:sym typeface="Book Antiqua"/>
            </a:endParaRPr>
          </a:p>
        </p:txBody>
      </p:sp>
      <p:sp>
        <p:nvSpPr>
          <p:cNvPr id="815" name="Google Shape;815;p96"/>
          <p:cNvSpPr txBox="1">
            <a:spLocks noGrp="1"/>
          </p:cNvSpPr>
          <p:nvPr>
            <p:ph type="body" idx="1"/>
          </p:nvPr>
        </p:nvSpPr>
        <p:spPr>
          <a:xfrm>
            <a:off x="4654500" y="319625"/>
            <a:ext cx="4381200" cy="3416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600"/>
              </a:spcBef>
              <a:spcAft>
                <a:spcPts val="0"/>
              </a:spcAft>
              <a:buSzPts val="1800"/>
              <a:buNone/>
            </a:pPr>
            <a:r>
              <a:rPr lang="ru" sz="2400" b="1">
                <a:solidFill>
                  <a:schemeClr val="dk1"/>
                </a:solidFill>
                <a:latin typeface="Book Antiqua"/>
                <a:ea typeface="Book Antiqua"/>
                <a:cs typeface="Book Antiqua"/>
                <a:sym typeface="Book Antiqua"/>
              </a:rPr>
              <a:t>Жасанды немесе синтетикалық</a:t>
            </a:r>
            <a:endParaRPr sz="2400" b="1">
              <a:solidFill>
                <a:schemeClr val="dk1"/>
              </a:solidFill>
              <a:latin typeface="Book Antiqua"/>
              <a:ea typeface="Book Antiqua"/>
              <a:cs typeface="Book Antiqua"/>
              <a:sym typeface="Book Antiqua"/>
            </a:endParaRPr>
          </a:p>
          <a:p>
            <a:pPr marL="0" lvl="0" indent="0" algn="ctr" rtl="0">
              <a:lnSpc>
                <a:spcPct val="100000"/>
              </a:lnSpc>
              <a:spcBef>
                <a:spcPts val="600"/>
              </a:spcBef>
              <a:spcAft>
                <a:spcPts val="0"/>
              </a:spcAft>
              <a:buSzPts val="1800"/>
              <a:buNone/>
            </a:pPr>
            <a:endParaRPr sz="800" b="1">
              <a:solidFill>
                <a:schemeClr val="dk1"/>
              </a:solidFill>
              <a:latin typeface="Book Antiqua"/>
              <a:ea typeface="Book Antiqua"/>
              <a:cs typeface="Book Antiqua"/>
              <a:sym typeface="Book Antiqua"/>
            </a:endParaRPr>
          </a:p>
          <a:p>
            <a:pPr marL="457200" lvl="0" indent="-342900" algn="l" rtl="0">
              <a:lnSpc>
                <a:spcPct val="100000"/>
              </a:lnSpc>
              <a:spcBef>
                <a:spcPts val="400"/>
              </a:spcBef>
              <a:spcAft>
                <a:spcPts val="0"/>
              </a:spcAft>
              <a:buClr>
                <a:schemeClr val="dk1"/>
              </a:buClr>
              <a:buSzPts val="1800"/>
              <a:buFont typeface="Book Antiqua"/>
              <a:buChar char="●"/>
            </a:pPr>
            <a:r>
              <a:rPr lang="ru">
                <a:solidFill>
                  <a:schemeClr val="dk1"/>
                </a:solidFill>
                <a:latin typeface="Book Antiqua"/>
                <a:ea typeface="Book Antiqua"/>
                <a:cs typeface="Book Antiqua"/>
                <a:sym typeface="Book Antiqua"/>
              </a:rPr>
              <a:t>целлюлоза ацетаты</a:t>
            </a:r>
            <a:endParaRPr>
              <a:solidFill>
                <a:schemeClr val="dk1"/>
              </a:solidFill>
              <a:latin typeface="Book Antiqua"/>
              <a:ea typeface="Book Antiqua"/>
              <a:cs typeface="Book Antiqua"/>
              <a:sym typeface="Book Antiqua"/>
            </a:endParaRPr>
          </a:p>
          <a:p>
            <a:pPr marL="457200" lvl="0" indent="0" algn="l" rtl="0">
              <a:lnSpc>
                <a:spcPct val="100000"/>
              </a:lnSpc>
              <a:spcBef>
                <a:spcPts val="400"/>
              </a:spcBef>
              <a:spcAft>
                <a:spcPts val="0"/>
              </a:spcAft>
              <a:buSzPts val="1800"/>
              <a:buNone/>
            </a:pPr>
            <a:r>
              <a:rPr lang="ru">
                <a:solidFill>
                  <a:schemeClr val="dk1"/>
                </a:solidFill>
                <a:latin typeface="Book Antiqua"/>
                <a:ea typeface="Book Antiqua"/>
                <a:cs typeface="Book Antiqua"/>
                <a:sym typeface="Book Antiqua"/>
              </a:rPr>
              <a:t>- вискоза</a:t>
            </a:r>
            <a:endParaRPr>
              <a:solidFill>
                <a:schemeClr val="dk1"/>
              </a:solidFill>
              <a:latin typeface="Book Antiqua"/>
              <a:ea typeface="Book Antiqua"/>
              <a:cs typeface="Book Antiqua"/>
              <a:sym typeface="Book Antiqua"/>
            </a:endParaRPr>
          </a:p>
          <a:p>
            <a:pPr marL="457200" lvl="0" indent="0" algn="l" rtl="0">
              <a:lnSpc>
                <a:spcPct val="100000"/>
              </a:lnSpc>
              <a:spcBef>
                <a:spcPts val="400"/>
              </a:spcBef>
              <a:spcAft>
                <a:spcPts val="0"/>
              </a:spcAft>
              <a:buSzPts val="1800"/>
              <a:buNone/>
            </a:pPr>
            <a:r>
              <a:rPr lang="ru">
                <a:solidFill>
                  <a:schemeClr val="dk1"/>
                </a:solidFill>
                <a:latin typeface="Book Antiqua"/>
                <a:ea typeface="Book Antiqua"/>
                <a:cs typeface="Book Antiqua"/>
                <a:sym typeface="Book Antiqua"/>
              </a:rPr>
              <a:t>- қабықша</a:t>
            </a:r>
            <a:endParaRPr>
              <a:solidFill>
                <a:schemeClr val="dk1"/>
              </a:solidFill>
              <a:latin typeface="Book Antiqua"/>
              <a:ea typeface="Book Antiqua"/>
              <a:cs typeface="Book Antiqua"/>
              <a:sym typeface="Book Antiqua"/>
            </a:endParaRPr>
          </a:p>
          <a:p>
            <a:pPr marL="457200" lvl="0" indent="-342900" algn="l" rtl="0">
              <a:lnSpc>
                <a:spcPct val="100000"/>
              </a:lnSpc>
              <a:spcBef>
                <a:spcPts val="400"/>
              </a:spcBef>
              <a:spcAft>
                <a:spcPts val="0"/>
              </a:spcAft>
              <a:buClr>
                <a:schemeClr val="dk1"/>
              </a:buClr>
              <a:buSzPts val="1800"/>
              <a:buFont typeface="Book Antiqua"/>
              <a:buChar char="●"/>
            </a:pPr>
            <a:r>
              <a:rPr lang="ru">
                <a:solidFill>
                  <a:schemeClr val="dk1"/>
                </a:solidFill>
                <a:latin typeface="Book Antiqua"/>
                <a:ea typeface="Book Antiqua"/>
                <a:cs typeface="Book Antiqua"/>
                <a:sym typeface="Book Antiqua"/>
              </a:rPr>
              <a:t>ысытылған резеңке</a:t>
            </a:r>
            <a:endParaRPr>
              <a:solidFill>
                <a:schemeClr val="dk1"/>
              </a:solidFill>
              <a:latin typeface="Book Antiqua"/>
              <a:ea typeface="Book Antiqua"/>
              <a:cs typeface="Book Antiqua"/>
              <a:sym typeface="Book Antiqua"/>
            </a:endParaRPr>
          </a:p>
          <a:p>
            <a:pPr marL="457200" lvl="0" indent="-342900" algn="l" rtl="0">
              <a:lnSpc>
                <a:spcPct val="100000"/>
              </a:lnSpc>
              <a:spcBef>
                <a:spcPts val="0"/>
              </a:spcBef>
              <a:spcAft>
                <a:spcPts val="0"/>
              </a:spcAft>
              <a:buClr>
                <a:schemeClr val="dk1"/>
              </a:buClr>
              <a:buSzPts val="1800"/>
              <a:buFont typeface="Book Antiqua"/>
              <a:buChar char="●"/>
            </a:pPr>
            <a:r>
              <a:rPr lang="ru">
                <a:solidFill>
                  <a:schemeClr val="dk1"/>
                </a:solidFill>
                <a:latin typeface="Book Antiqua"/>
                <a:ea typeface="Book Antiqua"/>
                <a:cs typeface="Book Antiqua"/>
                <a:sym typeface="Book Antiqua"/>
              </a:rPr>
              <a:t>нитроцеллюлоза</a:t>
            </a:r>
            <a:endParaRPr>
              <a:solidFill>
                <a:schemeClr val="dk1"/>
              </a:solidFill>
              <a:latin typeface="Book Antiqua"/>
              <a:ea typeface="Book Antiqua"/>
              <a:cs typeface="Book Antiqua"/>
              <a:sym typeface="Book Antiqua"/>
            </a:endParaRPr>
          </a:p>
          <a:p>
            <a:pPr marL="457200" lvl="0" indent="-342900" algn="l" rtl="0">
              <a:lnSpc>
                <a:spcPct val="100000"/>
              </a:lnSpc>
              <a:spcBef>
                <a:spcPts val="0"/>
              </a:spcBef>
              <a:spcAft>
                <a:spcPts val="0"/>
              </a:spcAft>
              <a:buClr>
                <a:schemeClr val="dk1"/>
              </a:buClr>
              <a:buSzPts val="1800"/>
              <a:buFont typeface="Book Antiqua"/>
              <a:buChar char="●"/>
            </a:pPr>
            <a:r>
              <a:rPr lang="ru">
                <a:solidFill>
                  <a:schemeClr val="dk1"/>
                </a:solidFill>
                <a:latin typeface="Book Antiqua"/>
                <a:ea typeface="Book Antiqua"/>
                <a:cs typeface="Book Antiqua"/>
                <a:sym typeface="Book Antiqua"/>
              </a:rPr>
              <a:t>целлулоид</a:t>
            </a:r>
            <a:endParaRPr>
              <a:solidFill>
                <a:schemeClr val="dk1"/>
              </a:solidFill>
              <a:latin typeface="Book Antiqua"/>
              <a:ea typeface="Book Antiqua"/>
              <a:cs typeface="Book Antiqua"/>
              <a:sym typeface="Book Antiqua"/>
            </a:endParaRPr>
          </a:p>
          <a:p>
            <a:pPr marL="457200" lvl="0" indent="0" algn="l" rtl="0">
              <a:lnSpc>
                <a:spcPct val="100000"/>
              </a:lnSpc>
              <a:spcBef>
                <a:spcPts val="400"/>
              </a:spcBef>
              <a:spcAft>
                <a:spcPts val="0"/>
              </a:spcAft>
              <a:buSzPts val="1800"/>
              <a:buNone/>
            </a:pPr>
            <a:r>
              <a:rPr lang="ru">
                <a:solidFill>
                  <a:schemeClr val="dk1"/>
                </a:solidFill>
                <a:latin typeface="Book Antiqua"/>
                <a:ea typeface="Book Antiqua"/>
                <a:cs typeface="Book Antiqua"/>
                <a:sym typeface="Book Antiqua"/>
              </a:rPr>
              <a:t>- пинг-понгқа арналған доптар</a:t>
            </a:r>
            <a:endParaRPr>
              <a:solidFill>
                <a:schemeClr val="dk1"/>
              </a:solidFill>
              <a:latin typeface="Book Antiqua"/>
              <a:ea typeface="Book Antiqua"/>
              <a:cs typeface="Book Antiqua"/>
              <a:sym typeface="Book Antiqua"/>
            </a:endParaRPr>
          </a:p>
          <a:p>
            <a:pPr marL="457200" lvl="0" indent="-342900" algn="l" rtl="0">
              <a:lnSpc>
                <a:spcPct val="100000"/>
              </a:lnSpc>
              <a:spcBef>
                <a:spcPts val="400"/>
              </a:spcBef>
              <a:spcAft>
                <a:spcPts val="0"/>
              </a:spcAft>
              <a:buClr>
                <a:schemeClr val="dk1"/>
              </a:buClr>
              <a:buSzPts val="1800"/>
              <a:buFont typeface="Book Antiqua"/>
              <a:buChar char="●"/>
            </a:pPr>
            <a:r>
              <a:rPr lang="ru">
                <a:solidFill>
                  <a:schemeClr val="dk1"/>
                </a:solidFill>
                <a:latin typeface="Book Antiqua"/>
                <a:ea typeface="Book Antiqua"/>
                <a:cs typeface="Book Antiqua"/>
                <a:sym typeface="Book Antiqua"/>
              </a:rPr>
              <a:t>гуттаперча</a:t>
            </a:r>
            <a:endParaRPr>
              <a:solidFill>
                <a:schemeClr val="dk1"/>
              </a:solidFill>
              <a:latin typeface="Book Antiqua"/>
              <a:ea typeface="Book Antiqua"/>
              <a:cs typeface="Book Antiqua"/>
              <a:sym typeface="Book Antiqua"/>
            </a:endParaRPr>
          </a:p>
          <a:p>
            <a:pPr marL="457200" lvl="0" indent="0" algn="l" rtl="0">
              <a:lnSpc>
                <a:spcPct val="100000"/>
              </a:lnSpc>
              <a:spcBef>
                <a:spcPts val="400"/>
              </a:spcBef>
              <a:spcAft>
                <a:spcPts val="0"/>
              </a:spcAft>
              <a:buSzPts val="1800"/>
              <a:buNone/>
            </a:pPr>
            <a:r>
              <a:rPr lang="ru">
                <a:solidFill>
                  <a:schemeClr val="dk1"/>
                </a:solidFill>
                <a:latin typeface="Book Antiqua"/>
                <a:ea typeface="Book Antiqua"/>
                <a:cs typeface="Book Antiqua"/>
                <a:sym typeface="Book Antiqua"/>
              </a:rPr>
              <a:t>- түбір өзектер кеңістігін толтырғыш (пломбылау)</a:t>
            </a:r>
            <a:endParaRPr>
              <a:solidFill>
                <a:schemeClr val="dk1"/>
              </a:solidFill>
              <a:latin typeface="Book Antiqua"/>
              <a:ea typeface="Book Antiqua"/>
              <a:cs typeface="Book Antiqua"/>
              <a:sym typeface="Book Antiqua"/>
            </a:endParaRPr>
          </a:p>
          <a:p>
            <a:pPr marL="457200" lvl="0" indent="-342900" algn="l" rtl="0">
              <a:lnSpc>
                <a:spcPct val="100000"/>
              </a:lnSpc>
              <a:spcBef>
                <a:spcPts val="400"/>
              </a:spcBef>
              <a:spcAft>
                <a:spcPts val="0"/>
              </a:spcAft>
              <a:buClr>
                <a:schemeClr val="dk1"/>
              </a:buClr>
              <a:buSzPts val="1800"/>
              <a:buFont typeface="Book Antiqua"/>
              <a:buChar char="●"/>
            </a:pPr>
            <a:r>
              <a:rPr lang="ru">
                <a:solidFill>
                  <a:schemeClr val="dk1"/>
                </a:solidFill>
                <a:latin typeface="Book Antiqua"/>
                <a:ea typeface="Book Antiqua"/>
                <a:cs typeface="Book Antiqua"/>
                <a:sym typeface="Book Antiqua"/>
              </a:rPr>
              <a:t>казеин</a:t>
            </a:r>
            <a:endParaRPr>
              <a:solidFill>
                <a:schemeClr val="dk1"/>
              </a:solidFill>
              <a:latin typeface="Book Antiqua"/>
              <a:ea typeface="Book Antiqua"/>
              <a:cs typeface="Book Antiqua"/>
              <a:sym typeface="Book Antiqua"/>
            </a:endParaRPr>
          </a:p>
          <a:p>
            <a:pPr marL="457200" lvl="0" indent="-342900" algn="l" rtl="0">
              <a:lnSpc>
                <a:spcPct val="100000"/>
              </a:lnSpc>
              <a:spcBef>
                <a:spcPts val="0"/>
              </a:spcBef>
              <a:spcAft>
                <a:spcPts val="0"/>
              </a:spcAft>
              <a:buClr>
                <a:schemeClr val="dk1"/>
              </a:buClr>
              <a:buSzPts val="1800"/>
              <a:buFont typeface="Book Antiqua"/>
              <a:buChar char="●"/>
            </a:pPr>
            <a:r>
              <a:rPr lang="ru">
                <a:solidFill>
                  <a:schemeClr val="dk1"/>
                </a:solidFill>
                <a:latin typeface="Book Antiqua"/>
                <a:ea typeface="Book Antiqua"/>
                <a:cs typeface="Book Antiqua"/>
                <a:sym typeface="Book Antiqua"/>
              </a:rPr>
              <a:t>түймелер, молдингілер, желімдер</a:t>
            </a:r>
            <a:endParaRPr sz="2400">
              <a:latin typeface="Book Antiqua"/>
              <a:ea typeface="Book Antiqua"/>
              <a:cs typeface="Book Antiqua"/>
              <a:sym typeface="Book Antiqua"/>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819"/>
        <p:cNvGrpSpPr/>
        <p:nvPr/>
      </p:nvGrpSpPr>
      <p:grpSpPr>
        <a:xfrm>
          <a:off x="0" y="0"/>
          <a:ext cx="0" cy="0"/>
          <a:chOff x="0" y="0"/>
          <a:chExt cx="0" cy="0"/>
        </a:xfrm>
      </p:grpSpPr>
      <p:sp>
        <p:nvSpPr>
          <p:cNvPr id="820" name="Google Shape;820;p9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ru"/>
              <a:t>Practice and Cases</a:t>
            </a:r>
            <a:endParaRPr/>
          </a:p>
        </p:txBody>
      </p:sp>
      <p:sp>
        <p:nvSpPr>
          <p:cNvPr id="821" name="Google Shape;821;p9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ru"/>
              <a:t>Задачка по полимерам</a:t>
            </a:r>
            <a:endParaRPr/>
          </a:p>
        </p:txBody>
      </p:sp>
      <p:pic>
        <p:nvPicPr>
          <p:cNvPr id="822" name="Google Shape;822;p97" descr="Картинки по запросу polymerization practice problems"/>
          <p:cNvPicPr preferRelativeResize="0"/>
          <p:nvPr/>
        </p:nvPicPr>
        <p:blipFill rotWithShape="1">
          <a:blip r:embed="rId3">
            <a:alphaModFix/>
          </a:blip>
          <a:srcRect b="19627"/>
          <a:stretch/>
        </p:blipFill>
        <p:spPr>
          <a:xfrm>
            <a:off x="311700" y="0"/>
            <a:ext cx="8388875" cy="4980550"/>
          </a:xfrm>
          <a:prstGeom prst="rect">
            <a:avLst/>
          </a:prstGeom>
          <a:noFill/>
          <a:ln>
            <a:noFill/>
          </a:ln>
        </p:spPr>
      </p:pic>
      <p:sp>
        <p:nvSpPr>
          <p:cNvPr id="823" name="Google Shape;823;p97"/>
          <p:cNvSpPr txBox="1"/>
          <p:nvPr/>
        </p:nvSpPr>
        <p:spPr>
          <a:xfrm>
            <a:off x="458575" y="185900"/>
            <a:ext cx="8118000" cy="892500"/>
          </a:xfrm>
          <a:prstGeom prst="rect">
            <a:avLst/>
          </a:prstGeom>
          <a:solidFill>
            <a:schemeClr val="lt1"/>
          </a:solid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2000"/>
              <a:buFont typeface="Arial"/>
              <a:buNone/>
            </a:pPr>
            <a:r>
              <a:rPr lang="ru" sz="2000" b="1" i="0" u="none" strike="noStrike" cap="none">
                <a:solidFill>
                  <a:srgbClr val="38761D"/>
                </a:solidFill>
                <a:latin typeface="Arial"/>
                <a:ea typeface="Arial"/>
                <a:cs typeface="Arial"/>
                <a:sym typeface="Arial"/>
              </a:rPr>
              <a:t>Тапсырма:  Берілген полимерді дайындауға арналған мономерді табыңыз және атаңыз</a:t>
            </a:r>
            <a:endParaRPr sz="2000" b="1" i="0" u="none" strike="noStrike" cap="none">
              <a:solidFill>
                <a:srgbClr val="38761D"/>
              </a:solidFill>
              <a:latin typeface="Arial"/>
              <a:ea typeface="Arial"/>
              <a:cs typeface="Arial"/>
              <a:sym typeface="Aria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827"/>
        <p:cNvGrpSpPr/>
        <p:nvPr/>
      </p:nvGrpSpPr>
      <p:grpSpPr>
        <a:xfrm>
          <a:off x="0" y="0"/>
          <a:ext cx="0" cy="0"/>
          <a:chOff x="0" y="0"/>
          <a:chExt cx="0" cy="0"/>
        </a:xfrm>
      </p:grpSpPr>
      <p:sp>
        <p:nvSpPr>
          <p:cNvPr id="828" name="Google Shape;828;p9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endParaRPr/>
          </a:p>
        </p:txBody>
      </p:sp>
      <p:pic>
        <p:nvPicPr>
          <p:cNvPr id="829" name="Google Shape;829;p98" descr="Картинки по запросу polymerization practice problems"/>
          <p:cNvPicPr preferRelativeResize="0"/>
          <p:nvPr/>
        </p:nvPicPr>
        <p:blipFill rotWithShape="1">
          <a:blip r:embed="rId3">
            <a:alphaModFix/>
          </a:blip>
          <a:srcRect b="19627"/>
          <a:stretch/>
        </p:blipFill>
        <p:spPr>
          <a:xfrm>
            <a:off x="311700" y="0"/>
            <a:ext cx="8388875" cy="4980550"/>
          </a:xfrm>
          <a:prstGeom prst="rect">
            <a:avLst/>
          </a:prstGeom>
          <a:noFill/>
          <a:ln>
            <a:noFill/>
          </a:ln>
        </p:spPr>
      </p:pic>
      <p:sp>
        <p:nvSpPr>
          <p:cNvPr id="830" name="Google Shape;830;p98"/>
          <p:cNvSpPr/>
          <p:nvPr/>
        </p:nvSpPr>
        <p:spPr>
          <a:xfrm>
            <a:off x="1735150" y="2652300"/>
            <a:ext cx="2115375" cy="767600"/>
          </a:xfrm>
          <a:custGeom>
            <a:avLst/>
            <a:gdLst/>
            <a:ahLst/>
            <a:cxnLst/>
            <a:rect l="l" t="t" r="r" b="b"/>
            <a:pathLst>
              <a:path w="84615" h="30704" extrusionOk="0">
                <a:moveTo>
                  <a:pt x="83784" y="5950"/>
                </a:moveTo>
                <a:cubicBezTo>
                  <a:pt x="83784" y="11568"/>
                  <a:pt x="83784" y="17187"/>
                  <a:pt x="83784" y="22805"/>
                </a:cubicBezTo>
                <a:cubicBezTo>
                  <a:pt x="83784" y="24788"/>
                  <a:pt x="85558" y="27867"/>
                  <a:pt x="83784" y="28754"/>
                </a:cubicBezTo>
                <a:cubicBezTo>
                  <a:pt x="76535" y="32377"/>
                  <a:pt x="67514" y="28599"/>
                  <a:pt x="59491" y="29746"/>
                </a:cubicBezTo>
                <a:cubicBezTo>
                  <a:pt x="50001" y="31102"/>
                  <a:pt x="40323" y="30242"/>
                  <a:pt x="30737" y="30242"/>
                </a:cubicBezTo>
                <a:cubicBezTo>
                  <a:pt x="23464" y="30242"/>
                  <a:pt x="15980" y="31511"/>
                  <a:pt x="8924" y="29746"/>
                </a:cubicBezTo>
                <a:cubicBezTo>
                  <a:pt x="5619" y="28919"/>
                  <a:pt x="5785" y="23632"/>
                  <a:pt x="4958" y="20327"/>
                </a:cubicBezTo>
                <a:cubicBezTo>
                  <a:pt x="3266" y="13561"/>
                  <a:pt x="0" y="6974"/>
                  <a:pt x="0" y="0"/>
                </a:cubicBezTo>
              </a:path>
            </a:pathLst>
          </a:custGeom>
          <a:noFill/>
          <a:ln w="38100"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98"/>
          <p:cNvSpPr/>
          <p:nvPr/>
        </p:nvSpPr>
        <p:spPr>
          <a:xfrm>
            <a:off x="3986562" y="2912575"/>
            <a:ext cx="1996300" cy="520075"/>
          </a:xfrm>
          <a:custGeom>
            <a:avLst/>
            <a:gdLst/>
            <a:ahLst/>
            <a:cxnLst/>
            <a:rect l="l" t="t" r="r" b="b"/>
            <a:pathLst>
              <a:path w="79852" h="20803" extrusionOk="0">
                <a:moveTo>
                  <a:pt x="76024" y="0"/>
                </a:moveTo>
                <a:cubicBezTo>
                  <a:pt x="76958" y="6552"/>
                  <a:pt x="83160" y="17372"/>
                  <a:pt x="77015" y="19831"/>
                </a:cubicBezTo>
                <a:cubicBezTo>
                  <a:pt x="71177" y="22167"/>
                  <a:pt x="64439" y="19409"/>
                  <a:pt x="58176" y="18839"/>
                </a:cubicBezTo>
                <a:cubicBezTo>
                  <a:pt x="50097" y="18104"/>
                  <a:pt x="41996" y="17352"/>
                  <a:pt x="33884" y="17352"/>
                </a:cubicBezTo>
                <a:cubicBezTo>
                  <a:pt x="23308" y="17352"/>
                  <a:pt x="10953" y="23221"/>
                  <a:pt x="2155" y="17352"/>
                </a:cubicBezTo>
                <a:cubicBezTo>
                  <a:pt x="-514" y="15571"/>
                  <a:pt x="172" y="11141"/>
                  <a:pt x="172" y="7933"/>
                </a:cubicBezTo>
              </a:path>
            </a:pathLst>
          </a:custGeom>
          <a:noFill/>
          <a:ln w="38100"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98"/>
          <p:cNvSpPr/>
          <p:nvPr/>
        </p:nvSpPr>
        <p:spPr>
          <a:xfrm>
            <a:off x="6118887" y="2836375"/>
            <a:ext cx="1996300" cy="520075"/>
          </a:xfrm>
          <a:custGeom>
            <a:avLst/>
            <a:gdLst/>
            <a:ahLst/>
            <a:cxnLst/>
            <a:rect l="l" t="t" r="r" b="b"/>
            <a:pathLst>
              <a:path w="79852" h="20803" extrusionOk="0">
                <a:moveTo>
                  <a:pt x="76024" y="0"/>
                </a:moveTo>
                <a:cubicBezTo>
                  <a:pt x="76958" y="6552"/>
                  <a:pt x="83160" y="17372"/>
                  <a:pt x="77015" y="19831"/>
                </a:cubicBezTo>
                <a:cubicBezTo>
                  <a:pt x="71177" y="22167"/>
                  <a:pt x="64439" y="19409"/>
                  <a:pt x="58176" y="18839"/>
                </a:cubicBezTo>
                <a:cubicBezTo>
                  <a:pt x="50097" y="18104"/>
                  <a:pt x="41996" y="17352"/>
                  <a:pt x="33884" y="17352"/>
                </a:cubicBezTo>
                <a:cubicBezTo>
                  <a:pt x="23308" y="17352"/>
                  <a:pt x="10953" y="23221"/>
                  <a:pt x="2155" y="17352"/>
                </a:cubicBezTo>
                <a:cubicBezTo>
                  <a:pt x="-514" y="15571"/>
                  <a:pt x="172" y="11141"/>
                  <a:pt x="172" y="7933"/>
                </a:cubicBezTo>
              </a:path>
            </a:pathLst>
          </a:custGeom>
          <a:noFill/>
          <a:ln w="38100"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98"/>
          <p:cNvSpPr/>
          <p:nvPr/>
        </p:nvSpPr>
        <p:spPr>
          <a:xfrm>
            <a:off x="3926725" y="4486600"/>
            <a:ext cx="1900373" cy="425175"/>
          </a:xfrm>
          <a:custGeom>
            <a:avLst/>
            <a:gdLst/>
            <a:ahLst/>
            <a:cxnLst/>
            <a:rect l="l" t="t" r="r" b="b"/>
            <a:pathLst>
              <a:path w="81430" h="17007" extrusionOk="0">
                <a:moveTo>
                  <a:pt x="0" y="0"/>
                </a:moveTo>
                <a:cubicBezTo>
                  <a:pt x="0" y="4410"/>
                  <a:pt x="528" y="9221"/>
                  <a:pt x="2974" y="12890"/>
                </a:cubicBezTo>
                <a:cubicBezTo>
                  <a:pt x="8477" y="21145"/>
                  <a:pt x="22799" y="13882"/>
                  <a:pt x="32720" y="13882"/>
                </a:cubicBezTo>
                <a:cubicBezTo>
                  <a:pt x="44619" y="13882"/>
                  <a:pt x="56747" y="16712"/>
                  <a:pt x="68415" y="14377"/>
                </a:cubicBezTo>
                <a:cubicBezTo>
                  <a:pt x="72334" y="13593"/>
                  <a:pt x="78096" y="16216"/>
                  <a:pt x="80313" y="12890"/>
                </a:cubicBezTo>
                <a:cubicBezTo>
                  <a:pt x="82696" y="9315"/>
                  <a:pt x="80313" y="4297"/>
                  <a:pt x="80313" y="0"/>
                </a:cubicBezTo>
              </a:path>
            </a:pathLst>
          </a:custGeom>
          <a:noFill/>
          <a:ln w="3810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98"/>
          <p:cNvSpPr/>
          <p:nvPr/>
        </p:nvSpPr>
        <p:spPr>
          <a:xfrm>
            <a:off x="1759950" y="4461825"/>
            <a:ext cx="2035750" cy="425175"/>
          </a:xfrm>
          <a:custGeom>
            <a:avLst/>
            <a:gdLst/>
            <a:ahLst/>
            <a:cxnLst/>
            <a:rect l="l" t="t" r="r" b="b"/>
            <a:pathLst>
              <a:path w="81430" h="17007" extrusionOk="0">
                <a:moveTo>
                  <a:pt x="0" y="0"/>
                </a:moveTo>
                <a:cubicBezTo>
                  <a:pt x="0" y="4410"/>
                  <a:pt x="528" y="9221"/>
                  <a:pt x="2974" y="12890"/>
                </a:cubicBezTo>
                <a:cubicBezTo>
                  <a:pt x="8477" y="21145"/>
                  <a:pt x="22799" y="13882"/>
                  <a:pt x="32720" y="13882"/>
                </a:cubicBezTo>
                <a:cubicBezTo>
                  <a:pt x="44619" y="13882"/>
                  <a:pt x="56747" y="16712"/>
                  <a:pt x="68415" y="14377"/>
                </a:cubicBezTo>
                <a:cubicBezTo>
                  <a:pt x="72334" y="13593"/>
                  <a:pt x="78096" y="16216"/>
                  <a:pt x="80313" y="12890"/>
                </a:cubicBezTo>
                <a:cubicBezTo>
                  <a:pt x="82696" y="9315"/>
                  <a:pt x="80313" y="4297"/>
                  <a:pt x="80313" y="0"/>
                </a:cubicBezTo>
              </a:path>
            </a:pathLst>
          </a:custGeom>
          <a:noFill/>
          <a:ln w="2857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98"/>
          <p:cNvSpPr/>
          <p:nvPr/>
        </p:nvSpPr>
        <p:spPr>
          <a:xfrm>
            <a:off x="5901025" y="4486600"/>
            <a:ext cx="1900373" cy="425175"/>
          </a:xfrm>
          <a:custGeom>
            <a:avLst/>
            <a:gdLst/>
            <a:ahLst/>
            <a:cxnLst/>
            <a:rect l="l" t="t" r="r" b="b"/>
            <a:pathLst>
              <a:path w="81430" h="17007" extrusionOk="0">
                <a:moveTo>
                  <a:pt x="0" y="0"/>
                </a:moveTo>
                <a:cubicBezTo>
                  <a:pt x="0" y="4410"/>
                  <a:pt x="528" y="9221"/>
                  <a:pt x="2974" y="12890"/>
                </a:cubicBezTo>
                <a:cubicBezTo>
                  <a:pt x="8477" y="21145"/>
                  <a:pt x="22799" y="13882"/>
                  <a:pt x="32720" y="13882"/>
                </a:cubicBezTo>
                <a:cubicBezTo>
                  <a:pt x="44619" y="13882"/>
                  <a:pt x="56747" y="16712"/>
                  <a:pt x="68415" y="14377"/>
                </a:cubicBezTo>
                <a:cubicBezTo>
                  <a:pt x="72334" y="13593"/>
                  <a:pt x="78096" y="16216"/>
                  <a:pt x="80313" y="12890"/>
                </a:cubicBezTo>
                <a:cubicBezTo>
                  <a:pt x="82696" y="9315"/>
                  <a:pt x="80313" y="4297"/>
                  <a:pt x="80313" y="0"/>
                </a:cubicBezTo>
              </a:path>
            </a:pathLst>
          </a:custGeom>
          <a:noFill/>
          <a:ln w="3810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98"/>
          <p:cNvSpPr txBox="1"/>
          <p:nvPr/>
        </p:nvSpPr>
        <p:spPr>
          <a:xfrm>
            <a:off x="458575" y="185900"/>
            <a:ext cx="8118000" cy="892500"/>
          </a:xfrm>
          <a:prstGeom prst="rect">
            <a:avLst/>
          </a:prstGeom>
          <a:solidFill>
            <a:schemeClr val="lt1"/>
          </a:solid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chemeClr val="dk1"/>
              </a:buClr>
              <a:buSzPts val="1100"/>
              <a:buFont typeface="Arial"/>
              <a:buNone/>
            </a:pPr>
            <a:r>
              <a:rPr lang="ru" sz="2000" b="1" i="0" u="none" strike="noStrike" cap="none">
                <a:solidFill>
                  <a:srgbClr val="38761D"/>
                </a:solidFill>
                <a:latin typeface="Arial"/>
                <a:ea typeface="Arial"/>
                <a:cs typeface="Arial"/>
                <a:sym typeface="Arial"/>
              </a:rPr>
              <a:t>Тапсырма:  Берілген полимерді дайындауға арналған мономерді табыңыз және атаңыз</a:t>
            </a:r>
            <a:endParaRPr sz="2000" b="1" i="0" u="none" strike="noStrike" cap="none">
              <a:solidFill>
                <a:srgbClr val="38761D"/>
              </a:solidFill>
              <a:latin typeface="Arial"/>
              <a:ea typeface="Arial"/>
              <a:cs typeface="Arial"/>
              <a:sym typeface="Arial"/>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840"/>
        <p:cNvGrpSpPr/>
        <p:nvPr/>
      </p:nvGrpSpPr>
      <p:grpSpPr>
        <a:xfrm>
          <a:off x="0" y="0"/>
          <a:ext cx="0" cy="0"/>
          <a:chOff x="0" y="0"/>
          <a:chExt cx="0" cy="0"/>
        </a:xfrm>
      </p:grpSpPr>
      <p:pic>
        <p:nvPicPr>
          <p:cNvPr id="841" name="Google Shape;841;p99" descr="Картинки по запросу polymerization practice problems"/>
          <p:cNvPicPr preferRelativeResize="0"/>
          <p:nvPr/>
        </p:nvPicPr>
        <p:blipFill rotWithShape="1">
          <a:blip r:embed="rId3">
            <a:alphaModFix/>
          </a:blip>
          <a:srcRect l="44152" t="31001" r="29990" b="46797"/>
          <a:stretch/>
        </p:blipFill>
        <p:spPr>
          <a:xfrm>
            <a:off x="3863250" y="1540075"/>
            <a:ext cx="2168950" cy="1375726"/>
          </a:xfrm>
          <a:prstGeom prst="rect">
            <a:avLst/>
          </a:prstGeom>
          <a:noFill/>
          <a:ln>
            <a:noFill/>
          </a:ln>
        </p:spPr>
      </p:pic>
      <p:pic>
        <p:nvPicPr>
          <p:cNvPr id="842" name="Google Shape;842;p99" descr="Картинки по запросу polymerization practice problems"/>
          <p:cNvPicPr preferRelativeResize="0"/>
          <p:nvPr/>
        </p:nvPicPr>
        <p:blipFill rotWithShape="1">
          <a:blip r:embed="rId3">
            <a:alphaModFix/>
          </a:blip>
          <a:srcRect l="39571" t="57602" r="34573" b="20195"/>
          <a:stretch/>
        </p:blipFill>
        <p:spPr>
          <a:xfrm>
            <a:off x="3840300" y="3220600"/>
            <a:ext cx="2168950" cy="1375726"/>
          </a:xfrm>
          <a:prstGeom prst="rect">
            <a:avLst/>
          </a:prstGeom>
          <a:noFill/>
          <a:ln>
            <a:noFill/>
          </a:ln>
        </p:spPr>
      </p:pic>
      <p:sp>
        <p:nvSpPr>
          <p:cNvPr id="843" name="Google Shape;843;p99"/>
          <p:cNvSpPr txBox="1"/>
          <p:nvPr/>
        </p:nvSpPr>
        <p:spPr>
          <a:xfrm>
            <a:off x="3681000" y="4015650"/>
            <a:ext cx="458700" cy="3222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4" name="Google Shape;844;p99"/>
          <p:cNvSpPr txBox="1"/>
          <p:nvPr/>
        </p:nvSpPr>
        <p:spPr>
          <a:xfrm>
            <a:off x="5729700" y="4015650"/>
            <a:ext cx="458700" cy="3222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5" name="Google Shape;845;p99"/>
          <p:cNvSpPr txBox="1"/>
          <p:nvPr/>
        </p:nvSpPr>
        <p:spPr>
          <a:xfrm>
            <a:off x="5573500" y="2470075"/>
            <a:ext cx="458700" cy="3222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846" name="Google Shape;846;p99"/>
          <p:cNvCxnSpPr/>
          <p:nvPr/>
        </p:nvCxnSpPr>
        <p:spPr>
          <a:xfrm rot="10800000" flipH="1">
            <a:off x="4647725" y="2680800"/>
            <a:ext cx="347100" cy="8700"/>
          </a:xfrm>
          <a:prstGeom prst="straightConnector1">
            <a:avLst/>
          </a:prstGeom>
          <a:noFill/>
          <a:ln w="19050" cap="flat" cmpd="sng">
            <a:solidFill>
              <a:srgbClr val="434343"/>
            </a:solidFill>
            <a:prstDash val="solid"/>
            <a:round/>
            <a:headEnd type="none" w="sm" len="sm"/>
            <a:tailEnd type="none" w="sm" len="sm"/>
          </a:ln>
        </p:spPr>
      </p:cxnSp>
      <p:cxnSp>
        <p:nvCxnSpPr>
          <p:cNvPr id="847" name="Google Shape;847;p99"/>
          <p:cNvCxnSpPr/>
          <p:nvPr/>
        </p:nvCxnSpPr>
        <p:spPr>
          <a:xfrm rot="10800000" flipH="1">
            <a:off x="4774175" y="4258500"/>
            <a:ext cx="347100" cy="8700"/>
          </a:xfrm>
          <a:prstGeom prst="straightConnector1">
            <a:avLst/>
          </a:prstGeom>
          <a:noFill/>
          <a:ln w="19050" cap="flat" cmpd="sng">
            <a:solidFill>
              <a:srgbClr val="434343"/>
            </a:solidFill>
            <a:prstDash val="solid"/>
            <a:round/>
            <a:headEnd type="none" w="sm" len="sm"/>
            <a:tailEnd type="none" w="sm" len="sm"/>
          </a:ln>
        </p:spPr>
      </p:cxnSp>
      <p:pic>
        <p:nvPicPr>
          <p:cNvPr id="848" name="Google Shape;848;p99" descr="Картинки по запросу polymerization practice problems"/>
          <p:cNvPicPr preferRelativeResize="0"/>
          <p:nvPr/>
        </p:nvPicPr>
        <p:blipFill rotWithShape="1">
          <a:blip r:embed="rId3">
            <a:alphaModFix/>
          </a:blip>
          <a:srcRect r="1184" b="80065"/>
          <a:stretch/>
        </p:blipFill>
        <p:spPr>
          <a:xfrm>
            <a:off x="311700" y="0"/>
            <a:ext cx="8289725" cy="1235276"/>
          </a:xfrm>
          <a:prstGeom prst="rect">
            <a:avLst/>
          </a:prstGeom>
          <a:noFill/>
          <a:ln>
            <a:noFill/>
          </a:ln>
        </p:spPr>
      </p:pic>
      <p:pic>
        <p:nvPicPr>
          <p:cNvPr id="849" name="Google Shape;849;p99" descr="Картинки по запросу polymerization practice problems"/>
          <p:cNvPicPr preferRelativeResize="0"/>
          <p:nvPr/>
        </p:nvPicPr>
        <p:blipFill rotWithShape="1">
          <a:blip r:embed="rId3">
            <a:alphaModFix/>
          </a:blip>
          <a:srcRect t="42601" r="90167" b="21854"/>
          <a:stretch/>
        </p:blipFill>
        <p:spPr>
          <a:xfrm>
            <a:off x="2422350" y="2246900"/>
            <a:ext cx="824875" cy="2202499"/>
          </a:xfrm>
          <a:prstGeom prst="rect">
            <a:avLst/>
          </a:prstGeom>
          <a:noFill/>
          <a:ln>
            <a:noFill/>
          </a:ln>
        </p:spPr>
      </p:pic>
      <p:sp>
        <p:nvSpPr>
          <p:cNvPr id="850" name="Google Shape;850;p99"/>
          <p:cNvSpPr txBox="1"/>
          <p:nvPr/>
        </p:nvSpPr>
        <p:spPr>
          <a:xfrm>
            <a:off x="458575" y="185900"/>
            <a:ext cx="8118000" cy="892500"/>
          </a:xfrm>
          <a:prstGeom prst="rect">
            <a:avLst/>
          </a:prstGeom>
          <a:solidFill>
            <a:schemeClr val="lt1"/>
          </a:solid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chemeClr val="dk1"/>
              </a:buClr>
              <a:buSzPts val="1100"/>
              <a:buFont typeface="Arial"/>
              <a:buNone/>
            </a:pPr>
            <a:r>
              <a:rPr lang="ru" sz="2000" b="1" i="0" u="none" strike="noStrike" cap="none">
                <a:solidFill>
                  <a:srgbClr val="38761D"/>
                </a:solidFill>
                <a:latin typeface="Arial"/>
                <a:ea typeface="Arial"/>
                <a:cs typeface="Arial"/>
                <a:sym typeface="Arial"/>
              </a:rPr>
              <a:t>Тапсырма:  Берілген полимерді дайындауға арналған мономерді табыңыз және атаңыз</a:t>
            </a:r>
            <a:endParaRPr sz="2000" b="1" i="0" u="none" strike="noStrike" cap="none">
              <a:solidFill>
                <a:srgbClr val="38761D"/>
              </a:solidFill>
              <a:latin typeface="Arial"/>
              <a:ea typeface="Arial"/>
              <a:cs typeface="Arial"/>
              <a:sym typeface="Arial"/>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854"/>
        <p:cNvGrpSpPr/>
        <p:nvPr/>
      </p:nvGrpSpPr>
      <p:grpSpPr>
        <a:xfrm>
          <a:off x="0" y="0"/>
          <a:ext cx="0" cy="0"/>
          <a:chOff x="0" y="0"/>
          <a:chExt cx="0" cy="0"/>
        </a:xfrm>
      </p:grpSpPr>
      <p:sp>
        <p:nvSpPr>
          <p:cNvPr id="855" name="Google Shape;855;p100"/>
          <p:cNvSpPr txBox="1">
            <a:spLocks noGrp="1"/>
          </p:cNvSpPr>
          <p:nvPr>
            <p:ph type="title" idx="4294967295"/>
          </p:nvPr>
        </p:nvSpPr>
        <p:spPr>
          <a:xfrm>
            <a:off x="1129100" y="125175"/>
            <a:ext cx="6620700" cy="741000"/>
          </a:xfrm>
          <a:prstGeom prst="rect">
            <a:avLst/>
          </a:prstGeom>
          <a:noFill/>
          <a:ln>
            <a:noFill/>
          </a:ln>
        </p:spPr>
        <p:txBody>
          <a:bodyPr spcFirstLastPara="1" wrap="square" lIns="45700" tIns="0" rIns="45700" bIns="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ru" sz="3400">
                <a:solidFill>
                  <a:schemeClr val="dk1"/>
                </a:solidFill>
              </a:rPr>
              <a:t>Алкиндердің алу жолдары</a:t>
            </a:r>
            <a:endParaRPr sz="3800" b="1" i="0" u="none" strike="noStrike" cap="none">
              <a:solidFill>
                <a:srgbClr val="6600FF"/>
              </a:solidFill>
              <a:latin typeface="Arial"/>
              <a:ea typeface="Arial"/>
              <a:cs typeface="Arial"/>
              <a:sym typeface="Arial"/>
            </a:endParaRPr>
          </a:p>
        </p:txBody>
      </p:sp>
      <p:sp>
        <p:nvSpPr>
          <p:cNvPr id="856" name="Google Shape;856;p100"/>
          <p:cNvSpPr txBox="1"/>
          <p:nvPr/>
        </p:nvSpPr>
        <p:spPr>
          <a:xfrm>
            <a:off x="321450" y="751338"/>
            <a:ext cx="8501100" cy="19158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2000"/>
              <a:buFont typeface="Arial"/>
              <a:buNone/>
            </a:pPr>
            <a:r>
              <a:rPr lang="ru" sz="1800" b="1" i="0" u="none" strike="noStrike" cap="none">
                <a:solidFill>
                  <a:schemeClr val="dk1"/>
                </a:solidFill>
                <a:latin typeface="Book Antiqua"/>
                <a:ea typeface="Book Antiqua"/>
                <a:cs typeface="Book Antiqua"/>
                <a:sym typeface="Book Antiqua"/>
              </a:rPr>
              <a:t>1.</a:t>
            </a:r>
            <a:r>
              <a:rPr lang="ru" sz="1800" b="0" i="0" u="none" strike="noStrike" cap="none">
                <a:solidFill>
                  <a:schemeClr val="dk1"/>
                </a:solidFill>
                <a:latin typeface="Book Antiqua"/>
                <a:ea typeface="Book Antiqua"/>
                <a:cs typeface="Book Antiqua"/>
                <a:sym typeface="Book Antiqua"/>
              </a:rPr>
              <a:t> Ацетиленді ең алғаш рет француз химигі П.Э.М. Бертло 1862 жылы сипаттаған және де он тоғызыншы ғасырдың соңғы онжылдығында кальций карбидінен кең ауқымды алынуы өнеркәсіптік қолданысқа қызығушылық тудырмайынша, аса мән берілмей келді. Бұл синтездің бірінші сатысында көмірден алынған әктас және элементарлы көміртегіге бай коксты нәтижесінде кальций карбиді түзілгенше, электр пешінде қыздырады.  Кальций карбиді екі рет теріс карбид-ионының кальций тұзы болып табылады.</a:t>
            </a:r>
            <a:endParaRPr sz="1800" b="0" i="0" u="none" strike="noStrike" cap="none">
              <a:solidFill>
                <a:srgbClr val="000000"/>
              </a:solidFill>
              <a:latin typeface="Book Antiqua"/>
              <a:ea typeface="Book Antiqua"/>
              <a:cs typeface="Book Antiqua"/>
              <a:sym typeface="Book Antiqua"/>
            </a:endParaRPr>
          </a:p>
        </p:txBody>
      </p:sp>
      <p:pic>
        <p:nvPicPr>
          <p:cNvPr id="857" name="Google Shape;857;p100"/>
          <p:cNvPicPr preferRelativeResize="0"/>
          <p:nvPr/>
        </p:nvPicPr>
        <p:blipFill rotWithShape="1">
          <a:blip r:embed="rId3">
            <a:alphaModFix/>
          </a:blip>
          <a:srcRect r="5041"/>
          <a:stretch/>
        </p:blipFill>
        <p:spPr>
          <a:xfrm>
            <a:off x="1628575" y="2740794"/>
            <a:ext cx="903663" cy="378251"/>
          </a:xfrm>
          <a:prstGeom prst="rect">
            <a:avLst/>
          </a:prstGeom>
          <a:noFill/>
          <a:ln>
            <a:noFill/>
          </a:ln>
        </p:spPr>
      </p:pic>
      <p:pic>
        <p:nvPicPr>
          <p:cNvPr id="858" name="Google Shape;858;p100"/>
          <p:cNvPicPr preferRelativeResize="0"/>
          <p:nvPr/>
        </p:nvPicPr>
        <p:blipFill rotWithShape="1">
          <a:blip r:embed="rId4">
            <a:alphaModFix/>
          </a:blip>
          <a:srcRect/>
          <a:stretch/>
        </p:blipFill>
        <p:spPr>
          <a:xfrm>
            <a:off x="1515975" y="3806425"/>
            <a:ext cx="5994751" cy="1332150"/>
          </a:xfrm>
          <a:prstGeom prst="rect">
            <a:avLst/>
          </a:prstGeom>
          <a:noFill/>
          <a:ln>
            <a:noFill/>
          </a:ln>
        </p:spPr>
      </p:pic>
      <p:sp>
        <p:nvSpPr>
          <p:cNvPr id="859" name="Google Shape;859;p100"/>
          <p:cNvSpPr txBox="1"/>
          <p:nvPr/>
        </p:nvSpPr>
        <p:spPr>
          <a:xfrm>
            <a:off x="398600" y="3306475"/>
            <a:ext cx="8316900" cy="531000"/>
          </a:xfrm>
          <a:prstGeom prst="rect">
            <a:avLst/>
          </a:prstGeom>
          <a:no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chemeClr val="dk1"/>
              </a:buClr>
              <a:buSzPts val="2000"/>
              <a:buFont typeface="Arial"/>
              <a:buNone/>
            </a:pPr>
            <a:r>
              <a:rPr lang="ru" sz="1800" b="0" i="0" u="none" strike="noStrike" cap="none">
                <a:solidFill>
                  <a:schemeClr val="dk1"/>
                </a:solidFill>
                <a:latin typeface="Book Antiqua"/>
                <a:ea typeface="Book Antiqua"/>
                <a:cs typeface="Book Antiqua"/>
                <a:sym typeface="Book Antiqua"/>
              </a:rPr>
              <a:t>Карбид-дианион күшті негіздік болп келеді және сумен әрекеттескенде, ацетилен түзеді:</a:t>
            </a:r>
            <a:endParaRPr sz="1800" b="0" i="0" u="none" strike="noStrike" cap="none">
              <a:solidFill>
                <a:srgbClr val="000000"/>
              </a:solidFill>
              <a:latin typeface="Book Antiqua"/>
              <a:ea typeface="Book Antiqua"/>
              <a:cs typeface="Book Antiqua"/>
              <a:sym typeface="Book Antiqua"/>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863"/>
        <p:cNvGrpSpPr/>
        <p:nvPr/>
      </p:nvGrpSpPr>
      <p:grpSpPr>
        <a:xfrm>
          <a:off x="0" y="0"/>
          <a:ext cx="0" cy="0"/>
          <a:chOff x="0" y="0"/>
          <a:chExt cx="0" cy="0"/>
        </a:xfrm>
      </p:grpSpPr>
      <p:sp>
        <p:nvSpPr>
          <p:cNvPr id="864" name="Google Shape;864;p101"/>
          <p:cNvSpPr txBox="1"/>
          <p:nvPr/>
        </p:nvSpPr>
        <p:spPr>
          <a:xfrm>
            <a:off x="307850" y="432650"/>
            <a:ext cx="8511600" cy="1983900"/>
          </a:xfrm>
          <a:prstGeom prst="rect">
            <a:avLst/>
          </a:prstGeom>
          <a:noFill/>
          <a:ln>
            <a:noFill/>
          </a:ln>
        </p:spPr>
        <p:txBody>
          <a:bodyPr spcFirstLastPara="1" wrap="square" lIns="91425" tIns="45700" rIns="91425" bIns="45700" anchor="ctr" anchorCtr="0">
            <a:noAutofit/>
          </a:bodyPr>
          <a:lstStyle/>
          <a:p>
            <a:pPr marL="0" marR="0" lvl="0" indent="342900" algn="just" rtl="0">
              <a:lnSpc>
                <a:spcPct val="100000"/>
              </a:lnSpc>
              <a:spcBef>
                <a:spcPts val="0"/>
              </a:spcBef>
              <a:spcAft>
                <a:spcPts val="0"/>
              </a:spcAft>
              <a:buClr>
                <a:schemeClr val="dk1"/>
              </a:buClr>
              <a:buSzPts val="2800"/>
              <a:buFont typeface="Arial"/>
              <a:buNone/>
            </a:pPr>
            <a:r>
              <a:rPr lang="ru" sz="2000" b="1" i="0" u="none" strike="noStrike" cap="none">
                <a:solidFill>
                  <a:schemeClr val="dk1"/>
                </a:solidFill>
                <a:latin typeface="Book Antiqua"/>
                <a:ea typeface="Book Antiqua"/>
                <a:cs typeface="Book Antiqua"/>
                <a:sym typeface="Book Antiqua"/>
              </a:rPr>
              <a:t>2.</a:t>
            </a:r>
            <a:r>
              <a:rPr lang="ru" sz="2000" b="0" i="0" u="none" strike="noStrike" cap="none">
                <a:solidFill>
                  <a:schemeClr val="dk1"/>
                </a:solidFill>
                <a:latin typeface="Book Antiqua"/>
                <a:ea typeface="Book Antiqua"/>
                <a:cs typeface="Book Antiqua"/>
                <a:sym typeface="Book Antiqua"/>
              </a:rPr>
              <a:t> Жиырмасыншы ғасырдың ортасынан бастап, ацетилен өндірісінің альтернативті (баламалы) әдістері қолайлы бола бастады. Олардың бірі этиленді дегидрлеуге негізделген. Өте жоғары температурада көптеген көмірсутектер, метанның өзі де, ацетиленге айналады. Ацетиленнің маңыздылығы тек өздігінен ғана емес, сонымен бірге жоғары алкиндерді алуда бастапқы зат ретінде қолданылуында.</a:t>
            </a:r>
            <a:endParaRPr sz="2000" b="0" i="0" u="none" strike="noStrike" cap="none">
              <a:solidFill>
                <a:srgbClr val="000000"/>
              </a:solidFill>
              <a:latin typeface="Book Antiqua"/>
              <a:ea typeface="Book Antiqua"/>
              <a:cs typeface="Book Antiqua"/>
              <a:sym typeface="Book Antiqua"/>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Book Antiqua"/>
              <a:ea typeface="Book Antiqua"/>
              <a:cs typeface="Book Antiqua"/>
              <a:sym typeface="Book Antiqua"/>
            </a:endParaRPr>
          </a:p>
        </p:txBody>
      </p:sp>
      <p:pic>
        <p:nvPicPr>
          <p:cNvPr id="865" name="Google Shape;865;p101"/>
          <p:cNvPicPr preferRelativeResize="0"/>
          <p:nvPr/>
        </p:nvPicPr>
        <p:blipFill rotWithShape="1">
          <a:blip r:embed="rId3">
            <a:alphaModFix/>
          </a:blip>
          <a:srcRect/>
          <a:stretch/>
        </p:blipFill>
        <p:spPr>
          <a:xfrm>
            <a:off x="1937050" y="2238500"/>
            <a:ext cx="4856798" cy="983050"/>
          </a:xfrm>
          <a:prstGeom prst="rect">
            <a:avLst/>
          </a:prstGeom>
          <a:noFill/>
          <a:ln>
            <a:noFill/>
          </a:ln>
        </p:spPr>
      </p:pic>
      <p:pic>
        <p:nvPicPr>
          <p:cNvPr id="866" name="Google Shape;866;p101"/>
          <p:cNvPicPr preferRelativeResize="0"/>
          <p:nvPr/>
        </p:nvPicPr>
        <p:blipFill rotWithShape="1">
          <a:blip r:embed="rId4">
            <a:alphaModFix/>
          </a:blip>
          <a:srcRect/>
          <a:stretch/>
        </p:blipFill>
        <p:spPr>
          <a:xfrm>
            <a:off x="1423400" y="4141169"/>
            <a:ext cx="6297214" cy="535781"/>
          </a:xfrm>
          <a:prstGeom prst="rect">
            <a:avLst/>
          </a:prstGeom>
          <a:noFill/>
          <a:ln>
            <a:noFill/>
          </a:ln>
        </p:spPr>
      </p:pic>
      <p:sp>
        <p:nvSpPr>
          <p:cNvPr id="867" name="Google Shape;867;p101"/>
          <p:cNvSpPr txBox="1"/>
          <p:nvPr/>
        </p:nvSpPr>
        <p:spPr>
          <a:xfrm>
            <a:off x="342125" y="3298175"/>
            <a:ext cx="7530900" cy="715500"/>
          </a:xfrm>
          <a:prstGeom prst="rect">
            <a:avLst/>
          </a:prstGeom>
          <a:noFill/>
          <a:ln>
            <a:noFill/>
          </a:ln>
        </p:spPr>
        <p:txBody>
          <a:bodyPr spcFirstLastPara="1" wrap="square" lIns="91425" tIns="45700" rIns="91425" bIns="45700" anchor="ctr" anchorCtr="0">
            <a:noAutofit/>
          </a:bodyPr>
          <a:lstStyle/>
          <a:p>
            <a:pPr marL="0" marR="0" lvl="0" indent="342900" algn="l" rtl="0">
              <a:lnSpc>
                <a:spcPct val="100000"/>
              </a:lnSpc>
              <a:spcBef>
                <a:spcPts val="0"/>
              </a:spcBef>
              <a:spcAft>
                <a:spcPts val="0"/>
              </a:spcAft>
              <a:buClr>
                <a:schemeClr val="dk1"/>
              </a:buClr>
              <a:buSzPts val="2800"/>
              <a:buFont typeface="Arial"/>
              <a:buNone/>
            </a:pPr>
            <a:r>
              <a:rPr lang="ru" sz="2000" b="1" i="0" u="none" strike="noStrike" cap="none">
                <a:solidFill>
                  <a:schemeClr val="dk1"/>
                </a:solidFill>
                <a:latin typeface="Book Antiqua"/>
                <a:ea typeface="Book Antiqua"/>
                <a:cs typeface="Book Antiqua"/>
                <a:sym typeface="Book Antiqua"/>
              </a:rPr>
              <a:t>3.</a:t>
            </a:r>
            <a:r>
              <a:rPr lang="ru" sz="2000" b="0" i="0" u="none" strike="noStrike" cap="none">
                <a:solidFill>
                  <a:schemeClr val="dk1"/>
                </a:solidFill>
                <a:latin typeface="Book Antiqua"/>
                <a:ea typeface="Book Antiqua"/>
                <a:cs typeface="Book Antiqua"/>
                <a:sym typeface="Book Antiqua"/>
              </a:rPr>
              <a:t> Ацетиленді алкилдеу</a:t>
            </a:r>
            <a:endParaRPr sz="2000" b="0" i="0" u="none" strike="noStrike" cap="none">
              <a:solidFill>
                <a:srgbClr val="000000"/>
              </a:solidFill>
              <a:latin typeface="Book Antiqua"/>
              <a:ea typeface="Book Antiqua"/>
              <a:cs typeface="Book Antiqua"/>
              <a:sym typeface="Book Antiqua"/>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Book Antiqua"/>
              <a:ea typeface="Book Antiqua"/>
              <a:cs typeface="Book Antiqua"/>
              <a:sym typeface="Book Antiqua"/>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871"/>
        <p:cNvGrpSpPr/>
        <p:nvPr/>
      </p:nvGrpSpPr>
      <p:grpSpPr>
        <a:xfrm>
          <a:off x="0" y="0"/>
          <a:ext cx="0" cy="0"/>
          <a:chOff x="0" y="0"/>
          <a:chExt cx="0" cy="0"/>
        </a:xfrm>
      </p:grpSpPr>
      <p:pic>
        <p:nvPicPr>
          <p:cNvPr id="872" name="Google Shape;872;p102"/>
          <p:cNvPicPr preferRelativeResize="0"/>
          <p:nvPr/>
        </p:nvPicPr>
        <p:blipFill rotWithShape="1">
          <a:blip r:embed="rId3">
            <a:alphaModFix/>
          </a:blip>
          <a:srcRect/>
          <a:stretch/>
        </p:blipFill>
        <p:spPr>
          <a:xfrm>
            <a:off x="1858050" y="520925"/>
            <a:ext cx="5123201" cy="1731175"/>
          </a:xfrm>
          <a:prstGeom prst="rect">
            <a:avLst/>
          </a:prstGeom>
          <a:noFill/>
          <a:ln>
            <a:noFill/>
          </a:ln>
        </p:spPr>
      </p:pic>
      <p:sp>
        <p:nvSpPr>
          <p:cNvPr id="873" name="Google Shape;873;p102"/>
          <p:cNvSpPr txBox="1"/>
          <p:nvPr/>
        </p:nvSpPr>
        <p:spPr>
          <a:xfrm>
            <a:off x="285900" y="-27325"/>
            <a:ext cx="8634300" cy="715500"/>
          </a:xfrm>
          <a:prstGeom prst="rect">
            <a:avLst/>
          </a:prstGeom>
          <a:noFill/>
          <a:ln>
            <a:noFill/>
          </a:ln>
        </p:spPr>
        <p:txBody>
          <a:bodyPr spcFirstLastPara="1" wrap="square" lIns="91425" tIns="45700" rIns="91425" bIns="45700" anchor="ctr" anchorCtr="0">
            <a:noAutofit/>
          </a:bodyPr>
          <a:lstStyle/>
          <a:p>
            <a:pPr marL="0" marR="0" lvl="0" indent="342900" algn="l" rtl="0">
              <a:lnSpc>
                <a:spcPct val="100000"/>
              </a:lnSpc>
              <a:spcBef>
                <a:spcPts val="0"/>
              </a:spcBef>
              <a:spcAft>
                <a:spcPts val="0"/>
              </a:spcAft>
              <a:buClr>
                <a:schemeClr val="dk1"/>
              </a:buClr>
              <a:buSzPts val="2800"/>
              <a:buFont typeface="Arial"/>
              <a:buNone/>
            </a:pPr>
            <a:r>
              <a:rPr lang="ru" sz="2000" b="1" i="0" u="none" strike="noStrike" cap="none">
                <a:solidFill>
                  <a:schemeClr val="dk1"/>
                </a:solidFill>
                <a:latin typeface="Book Antiqua"/>
                <a:ea typeface="Book Antiqua"/>
                <a:cs typeface="Book Antiqua"/>
                <a:sym typeface="Book Antiqua"/>
              </a:rPr>
              <a:t>4. </a:t>
            </a:r>
            <a:r>
              <a:rPr lang="ru" sz="2000" b="0" i="0" u="none" strike="noStrike" cap="none">
                <a:solidFill>
                  <a:schemeClr val="dk1"/>
                </a:solidFill>
                <a:latin typeface="Book Antiqua"/>
                <a:ea typeface="Book Antiqua"/>
                <a:cs typeface="Book Antiqua"/>
                <a:sym typeface="Book Antiqua"/>
              </a:rPr>
              <a:t>Дигалогеналкандар және галогеналкендердің дегидрогалогендеу </a:t>
            </a:r>
            <a:endParaRPr sz="2000" b="0" i="0" u="none" strike="noStrike" cap="none">
              <a:solidFill>
                <a:srgbClr val="000000"/>
              </a:solidFill>
              <a:latin typeface="Book Antiqua"/>
              <a:ea typeface="Book Antiqua"/>
              <a:cs typeface="Book Antiqua"/>
              <a:sym typeface="Book Antiqua"/>
            </a:endParaRPr>
          </a:p>
        </p:txBody>
      </p:sp>
      <p:sp>
        <p:nvSpPr>
          <p:cNvPr id="874" name="Google Shape;874;p102"/>
          <p:cNvSpPr txBox="1"/>
          <p:nvPr/>
        </p:nvSpPr>
        <p:spPr>
          <a:xfrm>
            <a:off x="285750" y="2290475"/>
            <a:ext cx="8634300" cy="1039500"/>
          </a:xfrm>
          <a:prstGeom prst="rect">
            <a:avLst/>
          </a:prstGeom>
          <a:noFill/>
          <a:ln>
            <a:noFill/>
          </a:ln>
        </p:spPr>
        <p:txBody>
          <a:bodyPr spcFirstLastPara="1" wrap="square" lIns="91425" tIns="45700" rIns="91425" bIns="45700" anchor="ctr" anchorCtr="0">
            <a:noAutofit/>
          </a:bodyPr>
          <a:lstStyle/>
          <a:p>
            <a:pPr marL="0" marR="0" lvl="0" indent="342900" algn="just" rtl="0">
              <a:lnSpc>
                <a:spcPct val="100000"/>
              </a:lnSpc>
              <a:spcBef>
                <a:spcPts val="0"/>
              </a:spcBef>
              <a:spcAft>
                <a:spcPts val="0"/>
              </a:spcAft>
              <a:buClr>
                <a:schemeClr val="dk1"/>
              </a:buClr>
              <a:buSzPts val="3200"/>
              <a:buFont typeface="Arial"/>
              <a:buNone/>
            </a:pPr>
            <a:r>
              <a:rPr lang="ru" sz="1800" b="0" i="0" u="none" strike="noStrike" cap="none">
                <a:solidFill>
                  <a:schemeClr val="dk1"/>
                </a:solidFill>
                <a:latin typeface="Book Antiqua"/>
                <a:ea typeface="Book Antiqua"/>
                <a:cs typeface="Book Antiqua"/>
                <a:sym typeface="Book Antiqua"/>
              </a:rPr>
              <a:t>Көміртек-көміртек үш байланыстары бар табиғи өнімдер өте көп. Олардың екі мысалы ретінде гватемалдық өсімдік дәнінің майынан алынған тарир қышқылы және батпақ томарлардан бөлініп алынған улы зат - цикутоксин.</a:t>
            </a:r>
            <a:endParaRPr sz="1800" b="0" i="0" u="none" strike="noStrike" cap="none">
              <a:solidFill>
                <a:srgbClr val="000000"/>
              </a:solidFill>
              <a:latin typeface="Book Antiqua"/>
              <a:ea typeface="Book Antiqua"/>
              <a:cs typeface="Book Antiqua"/>
              <a:sym typeface="Book Antiqua"/>
            </a:endParaRPr>
          </a:p>
        </p:txBody>
      </p:sp>
      <p:pic>
        <p:nvPicPr>
          <p:cNvPr id="875" name="Google Shape;875;p102"/>
          <p:cNvPicPr preferRelativeResize="0"/>
          <p:nvPr/>
        </p:nvPicPr>
        <p:blipFill rotWithShape="1">
          <a:blip r:embed="rId4">
            <a:alphaModFix/>
          </a:blip>
          <a:srcRect/>
          <a:stretch/>
        </p:blipFill>
        <p:spPr>
          <a:xfrm>
            <a:off x="1483025" y="3368350"/>
            <a:ext cx="5736476" cy="1820951"/>
          </a:xfrm>
          <a:prstGeom prst="rect">
            <a:avLst/>
          </a:prstGeom>
          <a:noFill/>
          <a:ln>
            <a:noFill/>
          </a:ln>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879"/>
        <p:cNvGrpSpPr/>
        <p:nvPr/>
      </p:nvGrpSpPr>
      <p:grpSpPr>
        <a:xfrm>
          <a:off x="0" y="0"/>
          <a:ext cx="0" cy="0"/>
          <a:chOff x="0" y="0"/>
          <a:chExt cx="0" cy="0"/>
        </a:xfrm>
      </p:grpSpPr>
      <p:sp>
        <p:nvSpPr>
          <p:cNvPr id="880" name="Google Shape;880;p103"/>
          <p:cNvSpPr txBox="1"/>
          <p:nvPr/>
        </p:nvSpPr>
        <p:spPr>
          <a:xfrm>
            <a:off x="511437" y="9615"/>
            <a:ext cx="5072100" cy="715500"/>
          </a:xfrm>
          <a:prstGeom prst="rect">
            <a:avLst/>
          </a:prstGeom>
          <a:noFill/>
          <a:ln>
            <a:noFill/>
          </a:ln>
        </p:spPr>
        <p:txBody>
          <a:bodyPr spcFirstLastPara="1" wrap="square" lIns="91425" tIns="45700" rIns="91425" bIns="45700" anchor="ctr" anchorCtr="0">
            <a:noAutofit/>
          </a:bodyPr>
          <a:lstStyle/>
          <a:p>
            <a:pPr marL="0" marR="0" lvl="0" indent="342900" algn="just" rtl="0">
              <a:lnSpc>
                <a:spcPct val="100000"/>
              </a:lnSpc>
              <a:spcBef>
                <a:spcPts val="0"/>
              </a:spcBef>
              <a:spcAft>
                <a:spcPts val="0"/>
              </a:spcAft>
              <a:buClr>
                <a:schemeClr val="dk1"/>
              </a:buClr>
              <a:buSzPts val="2800"/>
              <a:buFont typeface="Times New Roman"/>
              <a:buNone/>
            </a:pPr>
            <a:r>
              <a:rPr lang="ru" sz="2200" b="1" i="0" u="none" strike="noStrike" cap="none">
                <a:solidFill>
                  <a:schemeClr val="dk1"/>
                </a:solidFill>
                <a:latin typeface="Book Antiqua"/>
                <a:ea typeface="Book Antiqua"/>
                <a:cs typeface="Book Antiqua"/>
                <a:sym typeface="Book Antiqua"/>
              </a:rPr>
              <a:t>I. Қосылу реакциялары</a:t>
            </a:r>
            <a:endParaRPr sz="2200" b="0" i="0" u="none" strike="noStrike" cap="none">
              <a:solidFill>
                <a:schemeClr val="dk1"/>
              </a:solidFill>
              <a:latin typeface="Book Antiqua"/>
              <a:ea typeface="Book Antiqua"/>
              <a:cs typeface="Book Antiqua"/>
              <a:sym typeface="Book Antiqua"/>
            </a:endParaRPr>
          </a:p>
          <a:p>
            <a:pPr marL="0" marR="0" lvl="0" indent="342900" algn="just" rtl="0">
              <a:lnSpc>
                <a:spcPct val="100000"/>
              </a:lnSpc>
              <a:spcBef>
                <a:spcPts val="0"/>
              </a:spcBef>
              <a:spcAft>
                <a:spcPts val="0"/>
              </a:spcAft>
              <a:buClr>
                <a:schemeClr val="dk1"/>
              </a:buClr>
              <a:buSzPts val="2800"/>
              <a:buFont typeface="Times New Roman"/>
              <a:buNone/>
            </a:pPr>
            <a:r>
              <a:rPr lang="ru" sz="2200" b="1" i="0" u="none" strike="noStrike" cap="none">
                <a:solidFill>
                  <a:schemeClr val="dk1"/>
                </a:solidFill>
                <a:latin typeface="Book Antiqua"/>
                <a:ea typeface="Book Antiqua"/>
                <a:cs typeface="Book Antiqua"/>
                <a:sym typeface="Book Antiqua"/>
              </a:rPr>
              <a:t>1. Галогендеу</a:t>
            </a:r>
            <a:endParaRPr sz="2200" b="1" i="0" u="none" strike="noStrike" cap="none">
              <a:solidFill>
                <a:srgbClr val="000000"/>
              </a:solidFill>
              <a:latin typeface="Book Antiqua"/>
              <a:ea typeface="Book Antiqua"/>
              <a:cs typeface="Book Antiqua"/>
              <a:sym typeface="Book Antiqua"/>
            </a:endParaRPr>
          </a:p>
        </p:txBody>
      </p:sp>
      <p:pic>
        <p:nvPicPr>
          <p:cNvPr id="881" name="Google Shape;881;p103"/>
          <p:cNvPicPr preferRelativeResize="0"/>
          <p:nvPr/>
        </p:nvPicPr>
        <p:blipFill rotWithShape="1">
          <a:blip r:embed="rId3">
            <a:alphaModFix/>
          </a:blip>
          <a:srcRect/>
          <a:stretch/>
        </p:blipFill>
        <p:spPr>
          <a:xfrm>
            <a:off x="1030825" y="725125"/>
            <a:ext cx="6528075" cy="1365125"/>
          </a:xfrm>
          <a:prstGeom prst="rect">
            <a:avLst/>
          </a:prstGeom>
          <a:noFill/>
          <a:ln>
            <a:noFill/>
          </a:ln>
        </p:spPr>
      </p:pic>
      <p:pic>
        <p:nvPicPr>
          <p:cNvPr id="882" name="Google Shape;882;p103"/>
          <p:cNvPicPr preferRelativeResize="0"/>
          <p:nvPr/>
        </p:nvPicPr>
        <p:blipFill rotWithShape="1">
          <a:blip r:embed="rId4">
            <a:alphaModFix/>
          </a:blip>
          <a:srcRect/>
          <a:stretch/>
        </p:blipFill>
        <p:spPr>
          <a:xfrm>
            <a:off x="1430000" y="3416600"/>
            <a:ext cx="6183148" cy="1522675"/>
          </a:xfrm>
          <a:prstGeom prst="rect">
            <a:avLst/>
          </a:prstGeom>
          <a:noFill/>
          <a:ln>
            <a:noFill/>
          </a:ln>
        </p:spPr>
      </p:pic>
      <p:sp>
        <p:nvSpPr>
          <p:cNvPr id="883" name="Google Shape;883;p103"/>
          <p:cNvSpPr txBox="1"/>
          <p:nvPr/>
        </p:nvSpPr>
        <p:spPr>
          <a:xfrm>
            <a:off x="511425" y="3324100"/>
            <a:ext cx="7429500" cy="393000"/>
          </a:xfrm>
          <a:prstGeom prst="rect">
            <a:avLst/>
          </a:prstGeom>
          <a:noFill/>
          <a:ln>
            <a:noFill/>
          </a:ln>
        </p:spPr>
        <p:txBody>
          <a:bodyPr spcFirstLastPara="1" wrap="square" lIns="91425" tIns="45700" rIns="91425" bIns="45700" anchor="ctr" anchorCtr="0">
            <a:noAutofit/>
          </a:bodyPr>
          <a:lstStyle/>
          <a:p>
            <a:pPr marL="0" marR="0" lvl="0" indent="342900" algn="just" rtl="0">
              <a:lnSpc>
                <a:spcPct val="100000"/>
              </a:lnSpc>
              <a:spcBef>
                <a:spcPts val="0"/>
              </a:spcBef>
              <a:spcAft>
                <a:spcPts val="0"/>
              </a:spcAft>
              <a:buClr>
                <a:schemeClr val="dk1"/>
              </a:buClr>
              <a:buSzPts val="2800"/>
              <a:buFont typeface="Arial"/>
              <a:buNone/>
            </a:pPr>
            <a:r>
              <a:rPr lang="ru" sz="2200" b="1" i="0" u="none" strike="noStrike" cap="none">
                <a:solidFill>
                  <a:schemeClr val="dk1"/>
                </a:solidFill>
                <a:latin typeface="Book Antiqua"/>
                <a:ea typeface="Book Antiqua"/>
                <a:cs typeface="Book Antiqua"/>
                <a:sym typeface="Book Antiqua"/>
              </a:rPr>
              <a:t>3. Гидратация</a:t>
            </a:r>
            <a:endParaRPr sz="2200" b="1" i="0" u="none" strike="noStrike" cap="none">
              <a:solidFill>
                <a:srgbClr val="000000"/>
              </a:solidFill>
              <a:latin typeface="Book Antiqua"/>
              <a:ea typeface="Book Antiqua"/>
              <a:cs typeface="Book Antiqua"/>
              <a:sym typeface="Book Antiqua"/>
            </a:endParaRPr>
          </a:p>
        </p:txBody>
      </p:sp>
      <p:pic>
        <p:nvPicPr>
          <p:cNvPr id="884" name="Google Shape;884;p103"/>
          <p:cNvPicPr preferRelativeResize="0"/>
          <p:nvPr/>
        </p:nvPicPr>
        <p:blipFill rotWithShape="1">
          <a:blip r:embed="rId5">
            <a:alphaModFix/>
          </a:blip>
          <a:srcRect/>
          <a:stretch/>
        </p:blipFill>
        <p:spPr>
          <a:xfrm>
            <a:off x="941977" y="2378750"/>
            <a:ext cx="7717578" cy="945350"/>
          </a:xfrm>
          <a:prstGeom prst="rect">
            <a:avLst/>
          </a:prstGeom>
          <a:noFill/>
          <a:ln>
            <a:noFill/>
          </a:ln>
        </p:spPr>
      </p:pic>
      <p:sp>
        <p:nvSpPr>
          <p:cNvPr id="885" name="Google Shape;885;p103"/>
          <p:cNvSpPr txBox="1"/>
          <p:nvPr/>
        </p:nvSpPr>
        <p:spPr>
          <a:xfrm>
            <a:off x="573800" y="2077190"/>
            <a:ext cx="5929200" cy="715500"/>
          </a:xfrm>
          <a:prstGeom prst="rect">
            <a:avLst/>
          </a:prstGeom>
          <a:noFill/>
          <a:ln>
            <a:noFill/>
          </a:ln>
        </p:spPr>
        <p:txBody>
          <a:bodyPr spcFirstLastPara="1" wrap="square" lIns="91425" tIns="45700" rIns="91425" bIns="45700" anchor="ctr" anchorCtr="0">
            <a:noAutofit/>
          </a:bodyPr>
          <a:lstStyle/>
          <a:p>
            <a:pPr marL="0" marR="0" lvl="0" indent="342900" algn="l" rtl="0">
              <a:lnSpc>
                <a:spcPct val="100000"/>
              </a:lnSpc>
              <a:spcBef>
                <a:spcPts val="0"/>
              </a:spcBef>
              <a:spcAft>
                <a:spcPts val="0"/>
              </a:spcAft>
              <a:buClr>
                <a:schemeClr val="dk1"/>
              </a:buClr>
              <a:buSzPts val="2800"/>
              <a:buFont typeface="Arial"/>
              <a:buNone/>
            </a:pPr>
            <a:r>
              <a:rPr lang="ru" sz="2200" b="1" i="0" u="none" strike="noStrike" cap="none">
                <a:solidFill>
                  <a:schemeClr val="dk1"/>
                </a:solidFill>
                <a:latin typeface="Book Antiqua"/>
                <a:ea typeface="Book Antiqua"/>
                <a:cs typeface="Book Antiqua"/>
                <a:sym typeface="Book Antiqua"/>
              </a:rPr>
              <a:t>2. Гидрогалогендеу</a:t>
            </a:r>
            <a:endParaRPr sz="2200" b="1" i="0" u="none" strike="noStrike" cap="none">
              <a:solidFill>
                <a:schemeClr val="dk1"/>
              </a:solidFill>
              <a:latin typeface="Book Antiqua"/>
              <a:ea typeface="Book Antiqua"/>
              <a:cs typeface="Book Antiqua"/>
              <a:sym typeface="Book Antiqua"/>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Arial"/>
              <a:ea typeface="Arial"/>
              <a:cs typeface="Arial"/>
              <a:sym typeface="Arial"/>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889"/>
        <p:cNvGrpSpPr/>
        <p:nvPr/>
      </p:nvGrpSpPr>
      <p:grpSpPr>
        <a:xfrm>
          <a:off x="0" y="0"/>
          <a:ext cx="0" cy="0"/>
          <a:chOff x="0" y="0"/>
          <a:chExt cx="0" cy="0"/>
        </a:xfrm>
      </p:grpSpPr>
      <p:sp>
        <p:nvSpPr>
          <p:cNvPr id="890" name="Google Shape;890;p104"/>
          <p:cNvSpPr txBox="1"/>
          <p:nvPr/>
        </p:nvSpPr>
        <p:spPr>
          <a:xfrm>
            <a:off x="500062" y="190500"/>
            <a:ext cx="8286600" cy="1684800"/>
          </a:xfrm>
          <a:prstGeom prst="rect">
            <a:avLst/>
          </a:prstGeom>
          <a:noFill/>
          <a:ln>
            <a:noFill/>
          </a:ln>
        </p:spPr>
        <p:txBody>
          <a:bodyPr spcFirstLastPara="1" wrap="square" lIns="91425" tIns="45700" rIns="91425" bIns="45700" anchor="ctr" anchorCtr="0">
            <a:noAutofit/>
          </a:bodyPr>
          <a:lstStyle/>
          <a:p>
            <a:pPr marL="0" marR="0" lvl="0" indent="342900" algn="just" rtl="0">
              <a:lnSpc>
                <a:spcPct val="100000"/>
              </a:lnSpc>
              <a:spcBef>
                <a:spcPts val="0"/>
              </a:spcBef>
              <a:spcAft>
                <a:spcPts val="0"/>
              </a:spcAft>
              <a:buClr>
                <a:srgbClr val="000000"/>
              </a:buClr>
              <a:buSzPts val="2800"/>
              <a:buFont typeface="Times New Roman"/>
              <a:buNone/>
            </a:pPr>
            <a:r>
              <a:rPr lang="ru" sz="2200" b="1" i="0" u="none" strike="noStrike" cap="none">
                <a:solidFill>
                  <a:srgbClr val="000000"/>
                </a:solidFill>
                <a:latin typeface="Book Antiqua"/>
                <a:ea typeface="Book Antiqua"/>
                <a:cs typeface="Book Antiqua"/>
                <a:sym typeface="Book Antiqua"/>
              </a:rPr>
              <a:t>II. Орынбасу реакциясы</a:t>
            </a:r>
            <a:endParaRPr sz="2200" b="1" i="0" u="none" strike="noStrike" cap="none">
              <a:solidFill>
                <a:srgbClr val="000000"/>
              </a:solidFill>
              <a:latin typeface="Book Antiqua"/>
              <a:ea typeface="Book Antiqua"/>
              <a:cs typeface="Book Antiqua"/>
              <a:sym typeface="Book Antiqua"/>
            </a:endParaRPr>
          </a:p>
          <a:p>
            <a:pPr marL="0" marR="0" lvl="0" indent="342900" algn="just" rtl="0">
              <a:lnSpc>
                <a:spcPct val="100000"/>
              </a:lnSpc>
              <a:spcBef>
                <a:spcPts val="0"/>
              </a:spcBef>
              <a:spcAft>
                <a:spcPts val="0"/>
              </a:spcAft>
              <a:buClr>
                <a:srgbClr val="000000"/>
              </a:buClr>
              <a:buSzPts val="2800"/>
              <a:buFont typeface="Times New Roman"/>
              <a:buNone/>
            </a:pPr>
            <a:endParaRPr sz="1500" b="1" i="0" u="none" strike="noStrike" cap="none">
              <a:solidFill>
                <a:srgbClr val="000000"/>
              </a:solidFill>
              <a:latin typeface="Book Antiqua"/>
              <a:ea typeface="Book Antiqua"/>
              <a:cs typeface="Book Antiqua"/>
              <a:sym typeface="Book Antiqua"/>
            </a:endParaRPr>
          </a:p>
          <a:p>
            <a:pPr marL="0" marR="0" lvl="0" indent="342900" algn="just" rtl="0">
              <a:lnSpc>
                <a:spcPct val="100000"/>
              </a:lnSpc>
              <a:spcBef>
                <a:spcPts val="0"/>
              </a:spcBef>
              <a:spcAft>
                <a:spcPts val="0"/>
              </a:spcAft>
              <a:buClr>
                <a:srgbClr val="000000"/>
              </a:buClr>
              <a:buSzPts val="2800"/>
              <a:buFont typeface="Arial"/>
              <a:buNone/>
            </a:pPr>
            <a:r>
              <a:rPr lang="ru" sz="2200" b="1" i="0" u="none" strike="noStrike" cap="none">
                <a:solidFill>
                  <a:srgbClr val="000000"/>
                </a:solidFill>
                <a:latin typeface="Book Antiqua"/>
                <a:ea typeface="Book Antiqua"/>
                <a:cs typeface="Book Antiqua"/>
                <a:sym typeface="Book Antiqua"/>
              </a:rPr>
              <a:t>1. Ацетиленидтер түзілуі. </a:t>
            </a:r>
            <a:r>
              <a:rPr lang="ru" sz="2200" b="0" i="0" u="none" strike="noStrike" cap="none">
                <a:solidFill>
                  <a:srgbClr val="000000"/>
                </a:solidFill>
                <a:latin typeface="Book Antiqua"/>
                <a:ea typeface="Book Antiqua"/>
                <a:cs typeface="Book Antiqua"/>
                <a:sym typeface="Book Antiqua"/>
              </a:rPr>
              <a:t>Алкиндердің қышқылдығына байланысты олар қышқылдар сияқты реакцияға түседі. Бұл реакцияларда сутегі атомдары металл атомына түрленеді.</a:t>
            </a:r>
            <a:endParaRPr sz="2200" b="0" i="0" u="none" strike="noStrike" cap="none">
              <a:solidFill>
                <a:srgbClr val="000000"/>
              </a:solidFill>
              <a:latin typeface="Book Antiqua"/>
              <a:ea typeface="Book Antiqua"/>
              <a:cs typeface="Book Antiqua"/>
              <a:sym typeface="Book Antiqua"/>
            </a:endParaRPr>
          </a:p>
        </p:txBody>
      </p:sp>
      <p:sp>
        <p:nvSpPr>
          <p:cNvPr id="891" name="Google Shape;891;p104"/>
          <p:cNvSpPr txBox="1"/>
          <p:nvPr/>
        </p:nvSpPr>
        <p:spPr>
          <a:xfrm>
            <a:off x="607200" y="1940765"/>
            <a:ext cx="7929600" cy="346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00"/>
              </a:buClr>
              <a:buSzPts val="2400"/>
              <a:buFont typeface="Arial"/>
              <a:buNone/>
            </a:pPr>
            <a:r>
              <a:rPr lang="ru" sz="2200" b="0" i="0" u="none" strike="noStrike" cap="none">
                <a:solidFill>
                  <a:srgbClr val="000000"/>
                </a:solidFill>
                <a:latin typeface="Arial"/>
                <a:ea typeface="Arial"/>
                <a:cs typeface="Arial"/>
                <a:sym typeface="Arial"/>
              </a:rPr>
              <a:t>HC≡CH + 2Ag(NH</a:t>
            </a:r>
            <a:r>
              <a:rPr lang="ru" sz="2200" b="0" i="0" u="none" strike="noStrike" cap="none" baseline="-25000">
                <a:solidFill>
                  <a:srgbClr val="000000"/>
                </a:solidFill>
                <a:latin typeface="Arial"/>
                <a:ea typeface="Arial"/>
                <a:cs typeface="Arial"/>
                <a:sym typeface="Arial"/>
              </a:rPr>
              <a:t>3</a:t>
            </a:r>
            <a:r>
              <a:rPr lang="ru" sz="2200" b="0" i="0" u="none" strike="noStrike" cap="none">
                <a:solidFill>
                  <a:srgbClr val="000000"/>
                </a:solidFill>
                <a:latin typeface="Arial"/>
                <a:ea typeface="Arial"/>
                <a:cs typeface="Arial"/>
                <a:sym typeface="Arial"/>
              </a:rPr>
              <a:t>)</a:t>
            </a:r>
            <a:r>
              <a:rPr lang="ru" sz="2200" b="0" i="0" u="none" strike="noStrike" cap="none" baseline="-25000">
                <a:solidFill>
                  <a:srgbClr val="000000"/>
                </a:solidFill>
                <a:latin typeface="Arial"/>
                <a:ea typeface="Arial"/>
                <a:cs typeface="Arial"/>
                <a:sym typeface="Arial"/>
              </a:rPr>
              <a:t>2</a:t>
            </a:r>
            <a:r>
              <a:rPr lang="ru" sz="2200" b="0" i="0" u="none" strike="noStrike" cap="none">
                <a:solidFill>
                  <a:srgbClr val="000000"/>
                </a:solidFill>
                <a:latin typeface="Arial"/>
                <a:ea typeface="Arial"/>
                <a:cs typeface="Arial"/>
                <a:sym typeface="Arial"/>
              </a:rPr>
              <a:t>OH → Ag−C≡C−Ag + 4NH</a:t>
            </a:r>
            <a:r>
              <a:rPr lang="ru" sz="2200" b="0" i="0" u="none" strike="noStrike" cap="none" baseline="-25000">
                <a:solidFill>
                  <a:srgbClr val="000000"/>
                </a:solidFill>
                <a:latin typeface="Arial"/>
                <a:ea typeface="Arial"/>
                <a:cs typeface="Arial"/>
                <a:sym typeface="Arial"/>
              </a:rPr>
              <a:t>3</a:t>
            </a:r>
            <a:r>
              <a:rPr lang="ru" sz="2200" b="0" i="0" u="none" strike="noStrike" cap="none">
                <a:solidFill>
                  <a:srgbClr val="000000"/>
                </a:solidFill>
                <a:latin typeface="Arial"/>
                <a:ea typeface="Arial"/>
                <a:cs typeface="Arial"/>
                <a:sym typeface="Arial"/>
              </a:rPr>
              <a:t> + 2H</a:t>
            </a:r>
            <a:r>
              <a:rPr lang="ru" sz="2200" b="0" i="0" u="none" strike="noStrike" cap="none" baseline="-25000">
                <a:solidFill>
                  <a:srgbClr val="000000"/>
                </a:solidFill>
                <a:latin typeface="Arial"/>
                <a:ea typeface="Arial"/>
                <a:cs typeface="Arial"/>
                <a:sym typeface="Arial"/>
              </a:rPr>
              <a:t>2</a:t>
            </a:r>
            <a:r>
              <a:rPr lang="ru" sz="2200" b="0" i="0" u="none" strike="noStrike" cap="none">
                <a:solidFill>
                  <a:srgbClr val="000000"/>
                </a:solidFill>
                <a:latin typeface="Arial"/>
                <a:ea typeface="Arial"/>
                <a:cs typeface="Arial"/>
                <a:sym typeface="Arial"/>
              </a:rPr>
              <a:t>O</a:t>
            </a:r>
            <a:endParaRPr sz="2200" b="0" i="0" u="none" strike="noStrike" cap="none">
              <a:solidFill>
                <a:srgbClr val="000000"/>
              </a:solidFill>
              <a:latin typeface="Arial"/>
              <a:ea typeface="Arial"/>
              <a:cs typeface="Arial"/>
              <a:sym typeface="Arial"/>
            </a:endParaRPr>
          </a:p>
        </p:txBody>
      </p:sp>
      <p:sp>
        <p:nvSpPr>
          <p:cNvPr id="892" name="Google Shape;892;p104"/>
          <p:cNvSpPr txBox="1"/>
          <p:nvPr/>
        </p:nvSpPr>
        <p:spPr>
          <a:xfrm>
            <a:off x="678550" y="2830209"/>
            <a:ext cx="8358300" cy="715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ru" sz="2200" b="1" i="0" u="none" strike="noStrike" cap="none">
                <a:solidFill>
                  <a:srgbClr val="000000"/>
                </a:solidFill>
                <a:latin typeface="Book Antiqua"/>
                <a:ea typeface="Book Antiqua"/>
                <a:cs typeface="Book Antiqua"/>
                <a:sym typeface="Book Antiqua"/>
              </a:rPr>
              <a:t>2. ≡C − H - радикалындағы сутегі атомының галоген атомына орынбасуы:</a:t>
            </a:r>
            <a:endParaRPr sz="2200" b="1" i="0" u="none" strike="noStrike" cap="none">
              <a:solidFill>
                <a:srgbClr val="000000"/>
              </a:solidFill>
              <a:latin typeface="Book Antiqua"/>
              <a:ea typeface="Book Antiqua"/>
              <a:cs typeface="Book Antiqua"/>
              <a:sym typeface="Book Antiqua"/>
            </a:endParaRPr>
          </a:p>
        </p:txBody>
      </p:sp>
      <p:sp>
        <p:nvSpPr>
          <p:cNvPr id="893" name="Google Shape;893;p104"/>
          <p:cNvSpPr txBox="1"/>
          <p:nvPr/>
        </p:nvSpPr>
        <p:spPr>
          <a:xfrm>
            <a:off x="678550" y="3804147"/>
            <a:ext cx="8715300" cy="438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00"/>
              </a:buClr>
              <a:buSzPts val="3200"/>
              <a:buFont typeface="Arial"/>
              <a:buNone/>
            </a:pPr>
            <a:r>
              <a:rPr lang="ru" sz="2200" b="0" i="0" u="none" strike="noStrike" cap="none">
                <a:solidFill>
                  <a:srgbClr val="000000"/>
                </a:solidFill>
                <a:latin typeface="Arial"/>
                <a:ea typeface="Arial"/>
                <a:cs typeface="Arial"/>
                <a:sym typeface="Arial"/>
              </a:rPr>
              <a:t>CH</a:t>
            </a:r>
            <a:r>
              <a:rPr lang="ru" sz="2200" b="0" i="0" u="none" strike="noStrike" cap="none" baseline="-25000">
                <a:solidFill>
                  <a:srgbClr val="000000"/>
                </a:solidFill>
                <a:latin typeface="Arial"/>
                <a:ea typeface="Arial"/>
                <a:cs typeface="Arial"/>
                <a:sym typeface="Arial"/>
              </a:rPr>
              <a:t>3</a:t>
            </a:r>
            <a:r>
              <a:rPr lang="ru" sz="2200" b="0" i="0" u="none" strike="noStrike" cap="none">
                <a:solidFill>
                  <a:srgbClr val="000000"/>
                </a:solidFill>
                <a:latin typeface="Arial"/>
                <a:ea typeface="Arial"/>
                <a:cs typeface="Arial"/>
                <a:sym typeface="Arial"/>
              </a:rPr>
              <a:t>−CH≡C−H + Br</a:t>
            </a:r>
            <a:r>
              <a:rPr lang="ru" sz="2200" b="0" i="0" u="none" strike="noStrike" cap="none" baseline="-25000">
                <a:solidFill>
                  <a:srgbClr val="000000"/>
                </a:solidFill>
                <a:latin typeface="Arial"/>
                <a:ea typeface="Arial"/>
                <a:cs typeface="Arial"/>
                <a:sym typeface="Arial"/>
              </a:rPr>
              <a:t>2</a:t>
            </a:r>
            <a:r>
              <a:rPr lang="ru" sz="2200" b="0" i="0" u="none" strike="noStrike" cap="none">
                <a:solidFill>
                  <a:srgbClr val="000000"/>
                </a:solidFill>
                <a:latin typeface="Arial"/>
                <a:ea typeface="Arial"/>
                <a:cs typeface="Arial"/>
                <a:sym typeface="Arial"/>
              </a:rPr>
              <a:t> → CH</a:t>
            </a:r>
            <a:r>
              <a:rPr lang="ru" sz="2200" b="0" i="0" u="none" strike="noStrike" cap="none" baseline="-25000">
                <a:solidFill>
                  <a:srgbClr val="000000"/>
                </a:solidFill>
                <a:latin typeface="Arial"/>
                <a:ea typeface="Arial"/>
                <a:cs typeface="Arial"/>
                <a:sym typeface="Arial"/>
              </a:rPr>
              <a:t>3</a:t>
            </a:r>
            <a:r>
              <a:rPr lang="ru" sz="2200" b="0" i="0" u="none" strike="noStrike" cap="none">
                <a:solidFill>
                  <a:srgbClr val="000000"/>
                </a:solidFill>
                <a:latin typeface="Arial"/>
                <a:ea typeface="Arial"/>
                <a:cs typeface="Arial"/>
                <a:sym typeface="Arial"/>
              </a:rPr>
              <a:t>−CH≡C−Br + HBr</a:t>
            </a:r>
            <a:endParaRPr sz="2200" b="0" i="0" u="none" strike="noStrike" cap="none">
              <a:solidFill>
                <a:srgbClr val="000000"/>
              </a:solidFill>
              <a:latin typeface="Arial"/>
              <a:ea typeface="Arial"/>
              <a:cs typeface="Arial"/>
              <a:sym typeface="Arial"/>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897"/>
        <p:cNvGrpSpPr/>
        <p:nvPr/>
      </p:nvGrpSpPr>
      <p:grpSpPr>
        <a:xfrm>
          <a:off x="0" y="0"/>
          <a:ext cx="0" cy="0"/>
          <a:chOff x="0" y="0"/>
          <a:chExt cx="0" cy="0"/>
        </a:xfrm>
      </p:grpSpPr>
      <p:sp>
        <p:nvSpPr>
          <p:cNvPr id="898" name="Google Shape;898;p105"/>
          <p:cNvSpPr txBox="1"/>
          <p:nvPr/>
        </p:nvSpPr>
        <p:spPr>
          <a:xfrm>
            <a:off x="500050" y="214325"/>
            <a:ext cx="8387700" cy="1362000"/>
          </a:xfrm>
          <a:prstGeom prst="rect">
            <a:avLst/>
          </a:prstGeom>
          <a:noFill/>
          <a:ln>
            <a:noFill/>
          </a:ln>
        </p:spPr>
        <p:txBody>
          <a:bodyPr spcFirstLastPara="1" wrap="square" lIns="91425" tIns="45700" rIns="91425" bIns="45700" anchor="ctr" anchorCtr="0">
            <a:noAutofit/>
          </a:bodyPr>
          <a:lstStyle/>
          <a:p>
            <a:pPr marL="0" marR="0" lvl="0" indent="342900" algn="l" rtl="0">
              <a:lnSpc>
                <a:spcPct val="100000"/>
              </a:lnSpc>
              <a:spcBef>
                <a:spcPts val="0"/>
              </a:spcBef>
              <a:spcAft>
                <a:spcPts val="0"/>
              </a:spcAft>
              <a:buClr>
                <a:schemeClr val="dk1"/>
              </a:buClr>
              <a:buSzPts val="2800"/>
              <a:buFont typeface="Arial"/>
              <a:buNone/>
            </a:pPr>
            <a:r>
              <a:rPr lang="ru" sz="2200" b="1" i="0" u="none" strike="noStrike" cap="none">
                <a:solidFill>
                  <a:srgbClr val="000000"/>
                </a:solidFill>
                <a:latin typeface="Book Antiqua"/>
                <a:ea typeface="Book Antiqua"/>
                <a:cs typeface="Book Antiqua"/>
                <a:sym typeface="Book Antiqua"/>
              </a:rPr>
              <a:t>III. Тотығу және тотықсыздану реакциялары</a:t>
            </a:r>
            <a:endParaRPr sz="2200" b="1" i="0" u="none" strike="noStrike" cap="none">
              <a:solidFill>
                <a:srgbClr val="000000"/>
              </a:solidFill>
              <a:latin typeface="Book Antiqua"/>
              <a:ea typeface="Book Antiqua"/>
              <a:cs typeface="Book Antiqua"/>
              <a:sym typeface="Book Antiqua"/>
            </a:endParaRPr>
          </a:p>
          <a:p>
            <a:pPr marL="0" marR="0" lvl="0" indent="342900" algn="l" rtl="0">
              <a:lnSpc>
                <a:spcPct val="100000"/>
              </a:lnSpc>
              <a:spcBef>
                <a:spcPts val="0"/>
              </a:spcBef>
              <a:spcAft>
                <a:spcPts val="0"/>
              </a:spcAft>
              <a:buClr>
                <a:schemeClr val="dk1"/>
              </a:buClr>
              <a:buSzPts val="2800"/>
              <a:buFont typeface="Arial"/>
              <a:buNone/>
            </a:pPr>
            <a:endParaRPr sz="2200" b="1" i="0" u="none" strike="noStrike" cap="none">
              <a:solidFill>
                <a:srgbClr val="000000"/>
              </a:solidFill>
              <a:latin typeface="Book Antiqua"/>
              <a:ea typeface="Book Antiqua"/>
              <a:cs typeface="Book Antiqua"/>
              <a:sym typeface="Book Antiqua"/>
            </a:endParaRPr>
          </a:p>
          <a:p>
            <a:pPr marL="0" marR="0" lvl="0" indent="342900" algn="just" rtl="0">
              <a:lnSpc>
                <a:spcPct val="100000"/>
              </a:lnSpc>
              <a:spcBef>
                <a:spcPts val="0"/>
              </a:spcBef>
              <a:spcAft>
                <a:spcPts val="0"/>
              </a:spcAft>
              <a:buClr>
                <a:schemeClr val="dk1"/>
              </a:buClr>
              <a:buSzPts val="2800"/>
              <a:buFont typeface="Arial"/>
              <a:buNone/>
            </a:pPr>
            <a:r>
              <a:rPr lang="ru" sz="2200" b="1" i="0" u="none" strike="noStrike" cap="none">
                <a:solidFill>
                  <a:srgbClr val="000000"/>
                </a:solidFill>
                <a:latin typeface="Book Antiqua"/>
                <a:ea typeface="Book Antiqua"/>
                <a:cs typeface="Book Antiqua"/>
                <a:sym typeface="Book Antiqua"/>
              </a:rPr>
              <a:t>1. Алкиндердің тотығуы. </a:t>
            </a:r>
            <a:r>
              <a:rPr lang="ru" sz="2200" b="0" i="0" u="none" strike="noStrike" cap="none">
                <a:solidFill>
                  <a:srgbClr val="000000"/>
                </a:solidFill>
                <a:latin typeface="Book Antiqua"/>
                <a:ea typeface="Book Antiqua"/>
                <a:cs typeface="Book Antiqua"/>
                <a:sym typeface="Book Antiqua"/>
              </a:rPr>
              <a:t>Бұл реакцияның катализаторы - </a:t>
            </a:r>
            <a:r>
              <a:rPr lang="ru" sz="2200" b="1" i="0" u="none" strike="noStrike" cap="none">
                <a:solidFill>
                  <a:srgbClr val="000000"/>
                </a:solidFill>
                <a:latin typeface="Book Antiqua"/>
                <a:ea typeface="Book Antiqua"/>
                <a:cs typeface="Book Antiqua"/>
                <a:sym typeface="Book Antiqua"/>
              </a:rPr>
              <a:t> KMnO4.</a:t>
            </a:r>
            <a:endParaRPr sz="2200" b="0" i="0" u="none" strike="noStrike" cap="none">
              <a:solidFill>
                <a:srgbClr val="000000"/>
              </a:solidFill>
              <a:latin typeface="Book Antiqua"/>
              <a:ea typeface="Book Antiqua"/>
              <a:cs typeface="Book Antiqua"/>
              <a:sym typeface="Book Antiqua"/>
            </a:endParaRPr>
          </a:p>
        </p:txBody>
      </p:sp>
      <p:sp>
        <p:nvSpPr>
          <p:cNvPr id="899" name="Google Shape;899;p105"/>
          <p:cNvSpPr txBox="1"/>
          <p:nvPr/>
        </p:nvSpPr>
        <p:spPr>
          <a:xfrm>
            <a:off x="1718600" y="1576325"/>
            <a:ext cx="6122100" cy="531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00"/>
              </a:buClr>
              <a:buSzPts val="4000"/>
              <a:buFont typeface="Arial"/>
              <a:buNone/>
            </a:pPr>
            <a:r>
              <a:rPr lang="ru" sz="2200" b="0" i="0" u="none" strike="noStrike" cap="none">
                <a:solidFill>
                  <a:srgbClr val="000000"/>
                </a:solidFill>
                <a:latin typeface="Book Antiqua"/>
                <a:ea typeface="Book Antiqua"/>
                <a:cs typeface="Book Antiqua"/>
                <a:sym typeface="Book Antiqua"/>
              </a:rPr>
              <a:t>HC≡CH + 4[O] → COOH−COOH</a:t>
            </a:r>
            <a:endParaRPr sz="2200" b="0" i="0" u="none" strike="noStrike" cap="none">
              <a:solidFill>
                <a:srgbClr val="000000"/>
              </a:solidFill>
              <a:latin typeface="Book Antiqua"/>
              <a:ea typeface="Book Antiqua"/>
              <a:cs typeface="Book Antiqua"/>
              <a:sym typeface="Book Antiqua"/>
            </a:endParaRPr>
          </a:p>
        </p:txBody>
      </p:sp>
      <p:sp>
        <p:nvSpPr>
          <p:cNvPr id="900" name="Google Shape;900;p105"/>
          <p:cNvSpPr txBox="1"/>
          <p:nvPr/>
        </p:nvSpPr>
        <p:spPr>
          <a:xfrm>
            <a:off x="850950" y="2332938"/>
            <a:ext cx="4595700" cy="393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a:buNone/>
            </a:pPr>
            <a:r>
              <a:rPr lang="ru" sz="2200" b="1" i="0" u="none" strike="noStrike" cap="none">
                <a:solidFill>
                  <a:srgbClr val="000000"/>
                </a:solidFill>
                <a:latin typeface="Book Antiqua"/>
                <a:ea typeface="Book Antiqua"/>
                <a:cs typeface="Book Antiqua"/>
                <a:sym typeface="Book Antiqua"/>
              </a:rPr>
              <a:t>2. </a:t>
            </a:r>
            <a:r>
              <a:rPr lang="ru" sz="2200" b="1" i="0" u="none" strike="noStrike" cap="none">
                <a:solidFill>
                  <a:schemeClr val="dk1"/>
                </a:solidFill>
                <a:latin typeface="Book Antiqua"/>
                <a:ea typeface="Book Antiqua"/>
                <a:cs typeface="Book Antiqua"/>
                <a:sym typeface="Book Antiqua"/>
              </a:rPr>
              <a:t>Алкиндердің тотықсыздануы </a:t>
            </a:r>
            <a:endParaRPr sz="2200" b="1" i="0" u="none" strike="noStrike" cap="none">
              <a:solidFill>
                <a:srgbClr val="000000"/>
              </a:solidFill>
              <a:latin typeface="Book Antiqua"/>
              <a:ea typeface="Book Antiqua"/>
              <a:cs typeface="Book Antiqua"/>
              <a:sym typeface="Book Antiqua"/>
            </a:endParaRPr>
          </a:p>
        </p:txBody>
      </p:sp>
      <p:pic>
        <p:nvPicPr>
          <p:cNvPr id="901" name="Google Shape;901;p105"/>
          <p:cNvPicPr preferRelativeResize="0"/>
          <p:nvPr/>
        </p:nvPicPr>
        <p:blipFill rotWithShape="1">
          <a:blip r:embed="rId3">
            <a:alphaModFix/>
          </a:blip>
          <a:srcRect/>
          <a:stretch/>
        </p:blipFill>
        <p:spPr>
          <a:xfrm>
            <a:off x="850949" y="2902225"/>
            <a:ext cx="6699627" cy="16607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a:p>
        </p:txBody>
      </p:sp>
      <p:sp>
        <p:nvSpPr>
          <p:cNvPr id="121" name="Google Shape;121;p25"/>
          <p:cNvSpPr txBox="1">
            <a:spLocks noGrp="1"/>
          </p:cNvSpPr>
          <p:nvPr>
            <p:ph type="body" idx="1"/>
          </p:nvPr>
        </p:nvSpPr>
        <p:spPr>
          <a:xfrm>
            <a:off x="311700" y="1017725"/>
            <a:ext cx="8520600" cy="34164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1100"/>
              </a:spcBef>
              <a:spcAft>
                <a:spcPts val="0"/>
              </a:spcAft>
              <a:buSzPts val="1800"/>
              <a:buNone/>
            </a:pPr>
            <a:r>
              <a:rPr lang="ru" sz="2000" b="1">
                <a:solidFill>
                  <a:srgbClr val="000099"/>
                </a:solidFill>
              </a:rPr>
              <a:t>Жоспар:</a:t>
            </a:r>
            <a:endParaRPr sz="2000" b="1">
              <a:solidFill>
                <a:srgbClr val="000099"/>
              </a:solidFill>
            </a:endParaRPr>
          </a:p>
          <a:p>
            <a:pPr marL="0" lvl="0" indent="0" algn="just" rtl="0">
              <a:lnSpc>
                <a:spcPct val="115000"/>
              </a:lnSpc>
              <a:spcBef>
                <a:spcPts val="1100"/>
              </a:spcBef>
              <a:spcAft>
                <a:spcPts val="0"/>
              </a:spcAft>
              <a:buSzPts val="1800"/>
              <a:buNone/>
            </a:pPr>
            <a:r>
              <a:rPr lang="ru" sz="2000" b="1">
                <a:solidFill>
                  <a:schemeClr val="dk1"/>
                </a:solidFill>
                <a:latin typeface="Book Antiqua"/>
                <a:ea typeface="Book Antiqua"/>
                <a:cs typeface="Book Antiqua"/>
                <a:sym typeface="Book Antiqua"/>
              </a:rPr>
              <a:t>(а) - (c) </a:t>
            </a:r>
            <a:r>
              <a:rPr lang="ru" sz="2000">
                <a:solidFill>
                  <a:schemeClr val="dk1"/>
                </a:solidFill>
                <a:latin typeface="Book Antiqua"/>
                <a:ea typeface="Book Antiqua"/>
                <a:cs typeface="Book Antiqua"/>
                <a:sym typeface="Book Antiqua"/>
              </a:rPr>
              <a:t>үшін ең ұзын үздіксіз тізбекті табыңыз және оған негізгі атау беріңіз (түбір + суффикс). Бұдан кейін тармақтары ең төменгі нөмірлі көміртегіге кездесетін тізбекті санап, (түбір + ил) тармақтарды атаңыз. </a:t>
            </a:r>
            <a:r>
              <a:rPr lang="ru" sz="2000" b="1">
                <a:solidFill>
                  <a:schemeClr val="dk1"/>
                </a:solidFill>
                <a:latin typeface="Book Antiqua"/>
                <a:ea typeface="Book Antiqua"/>
                <a:cs typeface="Book Antiqua"/>
                <a:sym typeface="Book Antiqua"/>
              </a:rPr>
              <a:t>(d)</a:t>
            </a:r>
            <a:r>
              <a:rPr lang="ru" sz="2000">
                <a:solidFill>
                  <a:schemeClr val="dk1"/>
                </a:solidFill>
                <a:latin typeface="Book Antiqua"/>
                <a:ea typeface="Book Antiqua"/>
                <a:cs typeface="Book Antiqua"/>
                <a:sym typeface="Book Antiqua"/>
              </a:rPr>
              <a:t> және </a:t>
            </a:r>
            <a:r>
              <a:rPr lang="ru" sz="2000" b="1">
                <a:solidFill>
                  <a:schemeClr val="dk1"/>
                </a:solidFill>
                <a:latin typeface="Book Antiqua"/>
                <a:ea typeface="Book Antiqua"/>
                <a:cs typeface="Book Antiqua"/>
                <a:sym typeface="Book Antiqua"/>
              </a:rPr>
              <a:t>(е)</a:t>
            </a:r>
            <a:r>
              <a:rPr lang="ru" sz="2000">
                <a:solidFill>
                  <a:schemeClr val="dk1"/>
                </a:solidFill>
                <a:latin typeface="Book Antiqua"/>
                <a:ea typeface="Book Antiqua"/>
                <a:cs typeface="Book Antiqua"/>
                <a:sym typeface="Book Antiqua"/>
              </a:rPr>
              <a:t>  үшін негізгі тізбекте қос байланыстың болуы және тізбекті нөмірленуі керек, осылайша, қос байланыс екі көміртекті ең төменгі санымен өтеді.</a:t>
            </a:r>
            <a:endParaRPr sz="2000">
              <a:solidFill>
                <a:schemeClr val="dk1"/>
              </a:solidFill>
              <a:latin typeface="Book Antiqua"/>
              <a:ea typeface="Book Antiqua"/>
              <a:cs typeface="Book Antiqua"/>
              <a:sym typeface="Book Antiqua"/>
            </a:endParaRPr>
          </a:p>
          <a:p>
            <a:pPr marL="0" lvl="0" indent="0" algn="just" rtl="0">
              <a:lnSpc>
                <a:spcPct val="115000"/>
              </a:lnSpc>
              <a:spcBef>
                <a:spcPts val="0"/>
              </a:spcBef>
              <a:spcAft>
                <a:spcPts val="1600"/>
              </a:spcAft>
              <a:buSzPts val="1800"/>
              <a:buNone/>
            </a:pPr>
            <a:endParaRPr sz="200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905"/>
        <p:cNvGrpSpPr/>
        <p:nvPr/>
      </p:nvGrpSpPr>
      <p:grpSpPr>
        <a:xfrm>
          <a:off x="0" y="0"/>
          <a:ext cx="0" cy="0"/>
          <a:chOff x="0" y="0"/>
          <a:chExt cx="0" cy="0"/>
        </a:xfrm>
      </p:grpSpPr>
      <p:sp>
        <p:nvSpPr>
          <p:cNvPr id="906" name="Google Shape;906;p106"/>
          <p:cNvSpPr txBox="1"/>
          <p:nvPr/>
        </p:nvSpPr>
        <p:spPr>
          <a:xfrm>
            <a:off x="239275" y="160725"/>
            <a:ext cx="8761800" cy="808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3200"/>
              <a:buFont typeface="Arial"/>
              <a:buNone/>
            </a:pPr>
            <a:r>
              <a:rPr lang="ru" sz="2200" b="1" i="0" u="none" strike="noStrike" cap="none">
                <a:solidFill>
                  <a:srgbClr val="000000"/>
                </a:solidFill>
                <a:latin typeface="Book Antiqua"/>
                <a:ea typeface="Book Antiqua"/>
                <a:cs typeface="Book Antiqua"/>
                <a:sym typeface="Book Antiqua"/>
              </a:rPr>
              <a:t>IV.  Димерлену, тример</a:t>
            </a:r>
            <a:r>
              <a:rPr lang="ru" sz="2200" b="1" i="0" u="none" strike="noStrike" cap="none">
                <a:solidFill>
                  <a:schemeClr val="dk1"/>
                </a:solidFill>
                <a:latin typeface="Book Antiqua"/>
                <a:ea typeface="Book Antiqua"/>
                <a:cs typeface="Book Antiqua"/>
                <a:sym typeface="Book Antiqua"/>
              </a:rPr>
              <a:t>лену</a:t>
            </a:r>
            <a:r>
              <a:rPr lang="ru" sz="2200" b="1" i="0" u="none" strike="noStrike" cap="none">
                <a:solidFill>
                  <a:srgbClr val="000000"/>
                </a:solidFill>
                <a:latin typeface="Book Antiqua"/>
                <a:ea typeface="Book Antiqua"/>
                <a:cs typeface="Book Antiqua"/>
                <a:sym typeface="Book Antiqua"/>
              </a:rPr>
              <a:t> және тетрамер</a:t>
            </a:r>
            <a:r>
              <a:rPr lang="ru" sz="2200" b="1" i="0" u="none" strike="noStrike" cap="none">
                <a:solidFill>
                  <a:schemeClr val="dk1"/>
                </a:solidFill>
                <a:latin typeface="Book Antiqua"/>
                <a:ea typeface="Book Antiqua"/>
                <a:cs typeface="Book Antiqua"/>
                <a:sym typeface="Book Antiqua"/>
              </a:rPr>
              <a:t>лену реакциялары</a:t>
            </a:r>
            <a:endParaRPr sz="2200" b="0" i="0" u="none" strike="noStrike" cap="none">
              <a:solidFill>
                <a:srgbClr val="000000"/>
              </a:solidFill>
              <a:latin typeface="Book Antiqua"/>
              <a:ea typeface="Book Antiqua"/>
              <a:cs typeface="Book Antiqua"/>
              <a:sym typeface="Book Antiqua"/>
            </a:endParaRPr>
          </a:p>
        </p:txBody>
      </p:sp>
      <p:sp>
        <p:nvSpPr>
          <p:cNvPr id="907" name="Google Shape;907;p106"/>
          <p:cNvSpPr txBox="1"/>
          <p:nvPr/>
        </p:nvSpPr>
        <p:spPr>
          <a:xfrm>
            <a:off x="1782762" y="1071563"/>
            <a:ext cx="6075300" cy="484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3600"/>
              <a:buFont typeface="Arial"/>
              <a:buNone/>
            </a:pPr>
            <a:r>
              <a:rPr lang="ru" sz="2200" b="0" i="0" u="none" strike="noStrike" cap="none">
                <a:solidFill>
                  <a:srgbClr val="000000"/>
                </a:solidFill>
                <a:latin typeface="Book Antiqua"/>
                <a:ea typeface="Book Antiqua"/>
                <a:cs typeface="Book Antiqua"/>
                <a:sym typeface="Book Antiqua"/>
              </a:rPr>
              <a:t>2HC≡CH → HC≡C−CH=CH</a:t>
            </a:r>
            <a:r>
              <a:rPr lang="ru" sz="2200" b="0" i="0" u="none" strike="noStrike" cap="none" baseline="-25000">
                <a:solidFill>
                  <a:srgbClr val="000000"/>
                </a:solidFill>
                <a:latin typeface="Book Antiqua"/>
                <a:ea typeface="Book Antiqua"/>
                <a:cs typeface="Book Antiqua"/>
                <a:sym typeface="Book Antiqua"/>
              </a:rPr>
              <a:t>2</a:t>
            </a:r>
            <a:endParaRPr sz="2200" b="0" i="0" u="none" strike="noStrike" cap="none">
              <a:solidFill>
                <a:srgbClr val="000000"/>
              </a:solidFill>
              <a:latin typeface="Book Antiqua"/>
              <a:ea typeface="Book Antiqua"/>
              <a:cs typeface="Book Antiqua"/>
              <a:sym typeface="Book Antiqua"/>
            </a:endParaRPr>
          </a:p>
        </p:txBody>
      </p:sp>
      <p:sp>
        <p:nvSpPr>
          <p:cNvPr id="908" name="Google Shape;908;p106"/>
          <p:cNvSpPr txBox="1"/>
          <p:nvPr/>
        </p:nvSpPr>
        <p:spPr>
          <a:xfrm>
            <a:off x="5143500" y="1553765"/>
            <a:ext cx="1569900" cy="277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ru" sz="1800" b="0" i="0" u="none" strike="noStrike" cap="none">
                <a:solidFill>
                  <a:schemeClr val="dk1"/>
                </a:solidFill>
                <a:latin typeface="Arial"/>
                <a:ea typeface="Arial"/>
                <a:cs typeface="Arial"/>
                <a:sym typeface="Arial"/>
              </a:rPr>
              <a:t>vinilacetylene</a:t>
            </a:r>
            <a:endParaRPr sz="1400" b="0" i="0" u="none" strike="noStrike" cap="none">
              <a:solidFill>
                <a:srgbClr val="000000"/>
              </a:solidFill>
              <a:latin typeface="Arial"/>
              <a:ea typeface="Arial"/>
              <a:cs typeface="Arial"/>
              <a:sym typeface="Arial"/>
            </a:endParaRPr>
          </a:p>
        </p:txBody>
      </p:sp>
      <p:sp>
        <p:nvSpPr>
          <p:cNvPr id="909" name="Google Shape;909;p106"/>
          <p:cNvSpPr txBox="1"/>
          <p:nvPr/>
        </p:nvSpPr>
        <p:spPr>
          <a:xfrm>
            <a:off x="3011537" y="2456353"/>
            <a:ext cx="2714700" cy="4845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600"/>
              <a:buFont typeface="Arial"/>
              <a:buNone/>
            </a:pPr>
            <a:r>
              <a:rPr lang="ru" sz="2200" b="0" i="0" u="none" strike="noStrike" cap="none">
                <a:solidFill>
                  <a:srgbClr val="000000"/>
                </a:solidFill>
                <a:latin typeface="Book Antiqua"/>
                <a:ea typeface="Book Antiqua"/>
                <a:cs typeface="Book Antiqua"/>
                <a:sym typeface="Book Antiqua"/>
              </a:rPr>
              <a:t>3HC≡CH → </a:t>
            </a:r>
            <a:endParaRPr sz="2200" b="0" i="0" u="none" strike="noStrike" cap="none">
              <a:solidFill>
                <a:srgbClr val="000000"/>
              </a:solidFill>
              <a:latin typeface="Book Antiqua"/>
              <a:ea typeface="Book Antiqua"/>
              <a:cs typeface="Book Antiqua"/>
              <a:sym typeface="Book Antiqua"/>
            </a:endParaRPr>
          </a:p>
        </p:txBody>
      </p:sp>
      <p:pic>
        <p:nvPicPr>
          <p:cNvPr id="910" name="Google Shape;910;p106"/>
          <p:cNvPicPr preferRelativeResize="0"/>
          <p:nvPr/>
        </p:nvPicPr>
        <p:blipFill rotWithShape="1">
          <a:blip r:embed="rId3">
            <a:alphaModFix/>
          </a:blip>
          <a:srcRect/>
          <a:stretch/>
        </p:blipFill>
        <p:spPr>
          <a:xfrm>
            <a:off x="2291889" y="3235975"/>
            <a:ext cx="5258987" cy="1603600"/>
          </a:xfrm>
          <a:prstGeom prst="rect">
            <a:avLst/>
          </a:prstGeom>
          <a:noFill/>
          <a:ln>
            <a:noFill/>
          </a:ln>
        </p:spPr>
      </p:pic>
      <p:pic>
        <p:nvPicPr>
          <p:cNvPr id="911" name="Google Shape;911;p106"/>
          <p:cNvPicPr preferRelativeResize="0"/>
          <p:nvPr/>
        </p:nvPicPr>
        <p:blipFill rotWithShape="1">
          <a:blip r:embed="rId4">
            <a:alphaModFix/>
          </a:blip>
          <a:srcRect/>
          <a:stretch/>
        </p:blipFill>
        <p:spPr>
          <a:xfrm>
            <a:off x="4858550" y="2254760"/>
            <a:ext cx="887675" cy="887675"/>
          </a:xfrm>
          <a:prstGeom prst="rect">
            <a:avLst/>
          </a:prstGeom>
          <a:noFill/>
          <a:ln>
            <a:noFill/>
          </a:ln>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915"/>
        <p:cNvGrpSpPr/>
        <p:nvPr/>
      </p:nvGrpSpPr>
      <p:grpSpPr>
        <a:xfrm>
          <a:off x="0" y="0"/>
          <a:ext cx="0" cy="0"/>
          <a:chOff x="0" y="0"/>
          <a:chExt cx="0" cy="0"/>
        </a:xfrm>
      </p:grpSpPr>
      <p:sp>
        <p:nvSpPr>
          <p:cNvPr id="916" name="Google Shape;916;p107"/>
          <p:cNvSpPr txBox="1">
            <a:spLocks noGrp="1"/>
          </p:cNvSpPr>
          <p:nvPr>
            <p:ph type="title" idx="4294967295"/>
          </p:nvPr>
        </p:nvSpPr>
        <p:spPr>
          <a:xfrm>
            <a:off x="152400" y="87950"/>
            <a:ext cx="9046800" cy="596700"/>
          </a:xfrm>
          <a:prstGeom prst="rect">
            <a:avLst/>
          </a:prstGeom>
          <a:noFill/>
          <a:ln>
            <a:noFill/>
          </a:ln>
        </p:spPr>
        <p:txBody>
          <a:bodyPr spcFirstLastPara="1" wrap="square" lIns="45700" tIns="0" rIns="45700" bIns="0" anchor="t" anchorCtr="0">
            <a:noAutofit/>
          </a:bodyPr>
          <a:lstStyle/>
          <a:p>
            <a:pPr marL="0" marR="0" lvl="0" indent="0" algn="ctr" rtl="0">
              <a:lnSpc>
                <a:spcPct val="100000"/>
              </a:lnSpc>
              <a:spcBef>
                <a:spcPts val="0"/>
              </a:spcBef>
              <a:spcAft>
                <a:spcPts val="0"/>
              </a:spcAft>
              <a:buClr>
                <a:srgbClr val="6600FF"/>
              </a:buClr>
              <a:buSzPts val="4000"/>
              <a:buFont typeface="Arial"/>
              <a:buNone/>
            </a:pPr>
            <a:r>
              <a:rPr lang="ru" sz="4000">
                <a:solidFill>
                  <a:srgbClr val="6600FF"/>
                </a:solidFill>
              </a:rPr>
              <a:t>Диендер номенклатурасы </a:t>
            </a:r>
            <a:endParaRPr sz="4000" b="1" i="0" u="none" strike="noStrike" cap="none">
              <a:solidFill>
                <a:srgbClr val="6600FF"/>
              </a:solidFill>
              <a:latin typeface="Arial"/>
              <a:ea typeface="Arial"/>
              <a:cs typeface="Arial"/>
              <a:sym typeface="Arial"/>
            </a:endParaRPr>
          </a:p>
        </p:txBody>
      </p:sp>
      <p:sp>
        <p:nvSpPr>
          <p:cNvPr id="917" name="Google Shape;917;p107"/>
          <p:cNvSpPr txBox="1"/>
          <p:nvPr/>
        </p:nvSpPr>
        <p:spPr>
          <a:xfrm>
            <a:off x="307550" y="857250"/>
            <a:ext cx="8693700" cy="9000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2400"/>
              <a:buFont typeface="Corbel"/>
              <a:buNone/>
            </a:pPr>
            <a:r>
              <a:rPr lang="ru" sz="2000" b="0" i="0" u="none" strike="noStrike" cap="none">
                <a:solidFill>
                  <a:schemeClr val="dk1"/>
                </a:solidFill>
                <a:latin typeface="Book Antiqua"/>
                <a:ea typeface="Book Antiqua"/>
                <a:cs typeface="Book Antiqua"/>
                <a:sym typeface="Book Antiqua"/>
              </a:rPr>
              <a:t>Диендер қанықпаған көмірсутектер болып табылады, құрамында екі қос байланысы бар. Диендердің жалпы формуласы C2H2n-2. Молекуладағы қос байланыс орналасуының үш типі кездеседі.</a:t>
            </a:r>
            <a:endParaRPr sz="2000" b="0" i="0" u="none" strike="noStrike" cap="none">
              <a:solidFill>
                <a:srgbClr val="000000"/>
              </a:solidFill>
              <a:latin typeface="Book Antiqua"/>
              <a:ea typeface="Book Antiqua"/>
              <a:cs typeface="Book Antiqua"/>
              <a:sym typeface="Book Antiqua"/>
            </a:endParaRPr>
          </a:p>
        </p:txBody>
      </p:sp>
      <p:pic>
        <p:nvPicPr>
          <p:cNvPr id="918" name="Google Shape;918;p107"/>
          <p:cNvPicPr preferRelativeResize="0"/>
          <p:nvPr/>
        </p:nvPicPr>
        <p:blipFill rotWithShape="1">
          <a:blip r:embed="rId3">
            <a:alphaModFix/>
          </a:blip>
          <a:srcRect/>
          <a:stretch/>
        </p:blipFill>
        <p:spPr>
          <a:xfrm>
            <a:off x="1212535" y="1853650"/>
            <a:ext cx="6353889" cy="3229125"/>
          </a:xfrm>
          <a:prstGeom prst="rect">
            <a:avLst/>
          </a:prstGeom>
          <a:noFill/>
          <a:ln>
            <a:noFill/>
          </a:ln>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922"/>
        <p:cNvGrpSpPr/>
        <p:nvPr/>
      </p:nvGrpSpPr>
      <p:grpSpPr>
        <a:xfrm>
          <a:off x="0" y="0"/>
          <a:ext cx="0" cy="0"/>
          <a:chOff x="0" y="0"/>
          <a:chExt cx="0" cy="0"/>
        </a:xfrm>
      </p:grpSpPr>
      <p:sp>
        <p:nvSpPr>
          <p:cNvPr id="923" name="Google Shape;923;p108"/>
          <p:cNvSpPr txBox="1"/>
          <p:nvPr/>
        </p:nvSpPr>
        <p:spPr>
          <a:xfrm>
            <a:off x="714375" y="267890"/>
            <a:ext cx="8215312" cy="1038225"/>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2800"/>
              <a:buFont typeface="Corbel"/>
              <a:buNone/>
            </a:pPr>
            <a:r>
              <a:rPr lang="ru" sz="2400" b="0" i="0" u="none" strike="noStrike" cap="none">
                <a:solidFill>
                  <a:schemeClr val="dk1"/>
                </a:solidFill>
                <a:latin typeface="Book Antiqua"/>
                <a:ea typeface="Book Antiqua"/>
                <a:cs typeface="Book Antiqua"/>
                <a:sym typeface="Book Antiqua"/>
              </a:rPr>
              <a:t>Диендердің систематикалық (IUPAC) атауында алканға сәйкес «ан» жалғауын «диен» жалғауына ауыстырамыз.</a:t>
            </a:r>
            <a:endParaRPr sz="2400" b="0" i="0" u="none" strike="noStrike" cap="none">
              <a:solidFill>
                <a:srgbClr val="000000"/>
              </a:solidFill>
              <a:latin typeface="Book Antiqua"/>
              <a:ea typeface="Book Antiqua"/>
              <a:cs typeface="Book Antiqua"/>
              <a:sym typeface="Book Antiqua"/>
            </a:endParaRPr>
          </a:p>
        </p:txBody>
      </p:sp>
      <p:pic>
        <p:nvPicPr>
          <p:cNvPr id="924" name="Google Shape;924;p108"/>
          <p:cNvPicPr preferRelativeResize="0"/>
          <p:nvPr/>
        </p:nvPicPr>
        <p:blipFill rotWithShape="1">
          <a:blip r:embed="rId3">
            <a:alphaModFix/>
          </a:blip>
          <a:srcRect/>
          <a:stretch/>
        </p:blipFill>
        <p:spPr>
          <a:xfrm>
            <a:off x="1377076" y="1137300"/>
            <a:ext cx="6748150" cy="3541275"/>
          </a:xfrm>
          <a:prstGeom prst="rect">
            <a:avLst/>
          </a:prstGeom>
          <a:noFill/>
          <a:ln>
            <a:noFill/>
          </a:ln>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928"/>
        <p:cNvGrpSpPr/>
        <p:nvPr/>
      </p:nvGrpSpPr>
      <p:grpSpPr>
        <a:xfrm>
          <a:off x="0" y="0"/>
          <a:ext cx="0" cy="0"/>
          <a:chOff x="0" y="0"/>
          <a:chExt cx="0" cy="0"/>
        </a:xfrm>
      </p:grpSpPr>
      <p:sp>
        <p:nvSpPr>
          <p:cNvPr id="929" name="Google Shape;929;p109"/>
          <p:cNvSpPr txBox="1">
            <a:spLocks noGrp="1"/>
          </p:cNvSpPr>
          <p:nvPr>
            <p:ph type="title" idx="4294967295"/>
          </p:nvPr>
        </p:nvSpPr>
        <p:spPr>
          <a:xfrm>
            <a:off x="0" y="152400"/>
            <a:ext cx="9144000" cy="684000"/>
          </a:xfrm>
          <a:prstGeom prst="rect">
            <a:avLst/>
          </a:prstGeom>
          <a:noFill/>
          <a:ln>
            <a:noFill/>
          </a:ln>
        </p:spPr>
        <p:txBody>
          <a:bodyPr spcFirstLastPara="1" wrap="square" lIns="45700" tIns="0" rIns="45700" bIns="0" anchor="t" anchorCtr="0">
            <a:noAutofit/>
          </a:bodyPr>
          <a:lstStyle/>
          <a:p>
            <a:pPr marL="0" marR="0" lvl="0" indent="0" algn="ctr" rtl="0">
              <a:lnSpc>
                <a:spcPct val="100000"/>
              </a:lnSpc>
              <a:spcBef>
                <a:spcPts val="0"/>
              </a:spcBef>
              <a:spcAft>
                <a:spcPts val="0"/>
              </a:spcAft>
              <a:buClr>
                <a:srgbClr val="6600FF"/>
              </a:buClr>
              <a:buSzPts val="3800"/>
              <a:buFont typeface="Arial"/>
              <a:buNone/>
            </a:pPr>
            <a:r>
              <a:rPr lang="ru" sz="3000">
                <a:solidFill>
                  <a:srgbClr val="6600FF"/>
                </a:solidFill>
              </a:rPr>
              <a:t>Диендердің конфигурациялық изомерлері</a:t>
            </a:r>
            <a:endParaRPr sz="3000" b="1" i="0" u="none" strike="noStrike" cap="none">
              <a:solidFill>
                <a:srgbClr val="6600FF"/>
              </a:solidFill>
              <a:latin typeface="Arial"/>
              <a:ea typeface="Arial"/>
              <a:cs typeface="Arial"/>
              <a:sym typeface="Arial"/>
            </a:endParaRPr>
          </a:p>
        </p:txBody>
      </p:sp>
      <p:sp>
        <p:nvSpPr>
          <p:cNvPr id="930" name="Google Shape;930;p109"/>
          <p:cNvSpPr txBox="1"/>
          <p:nvPr/>
        </p:nvSpPr>
        <p:spPr>
          <a:xfrm>
            <a:off x="663800" y="779009"/>
            <a:ext cx="8001000" cy="13620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2800"/>
              <a:buFont typeface="Corbel"/>
              <a:buNone/>
            </a:pPr>
            <a:r>
              <a:rPr lang="ru" sz="2000" b="0" i="0" u="none" strike="noStrike" cap="none">
                <a:solidFill>
                  <a:schemeClr val="dk1"/>
                </a:solidFill>
                <a:latin typeface="Book Antiqua"/>
                <a:ea typeface="Book Antiqua"/>
                <a:cs typeface="Book Antiqua"/>
                <a:sym typeface="Book Antiqua"/>
              </a:rPr>
              <a:t>1-хлор-2,4-гептадиен сияқты диендер, төрт түрлі конфигурациялық изомерлері бар, себебі әрбір қос байланыс не E, не Z-конфигурациясы болады. Осылайша, E-E, Z-Z, E-Z және Z-E изомерлері кездеседі.</a:t>
            </a:r>
            <a:endParaRPr sz="2000" b="0" i="0" u="none" strike="noStrike" cap="none">
              <a:solidFill>
                <a:srgbClr val="000000"/>
              </a:solidFill>
              <a:latin typeface="Book Antiqua"/>
              <a:ea typeface="Book Antiqua"/>
              <a:cs typeface="Book Antiqua"/>
              <a:sym typeface="Book Antiqua"/>
            </a:endParaRPr>
          </a:p>
        </p:txBody>
      </p:sp>
      <p:pic>
        <p:nvPicPr>
          <p:cNvPr id="931" name="Google Shape;931;p109"/>
          <p:cNvPicPr preferRelativeResize="0"/>
          <p:nvPr/>
        </p:nvPicPr>
        <p:blipFill rotWithShape="1">
          <a:blip r:embed="rId3">
            <a:alphaModFix/>
          </a:blip>
          <a:srcRect/>
          <a:stretch/>
        </p:blipFill>
        <p:spPr>
          <a:xfrm>
            <a:off x="2115751" y="2134676"/>
            <a:ext cx="5138624" cy="2755224"/>
          </a:xfrm>
          <a:prstGeom prst="rect">
            <a:avLst/>
          </a:prstGeom>
          <a:noFill/>
          <a:ln>
            <a:noFill/>
          </a:ln>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935"/>
        <p:cNvGrpSpPr/>
        <p:nvPr/>
      </p:nvGrpSpPr>
      <p:grpSpPr>
        <a:xfrm>
          <a:off x="0" y="0"/>
          <a:ext cx="0" cy="0"/>
          <a:chOff x="0" y="0"/>
          <a:chExt cx="0" cy="0"/>
        </a:xfrm>
      </p:grpSpPr>
      <p:sp>
        <p:nvSpPr>
          <p:cNvPr id="936" name="Google Shape;936;p110"/>
          <p:cNvSpPr txBox="1">
            <a:spLocks noGrp="1"/>
          </p:cNvSpPr>
          <p:nvPr>
            <p:ph type="title" idx="4294967295"/>
          </p:nvPr>
        </p:nvSpPr>
        <p:spPr>
          <a:xfrm>
            <a:off x="428700" y="211025"/>
            <a:ext cx="8715300" cy="742800"/>
          </a:xfrm>
          <a:prstGeom prst="rect">
            <a:avLst/>
          </a:prstGeom>
          <a:noFill/>
          <a:ln>
            <a:noFill/>
          </a:ln>
        </p:spPr>
        <p:txBody>
          <a:bodyPr spcFirstLastPara="1" wrap="square" lIns="45700" tIns="0" rIns="45700" bIns="0" anchor="t" anchorCtr="0">
            <a:noAutofit/>
          </a:bodyPr>
          <a:lstStyle/>
          <a:p>
            <a:pPr marL="0" marR="0" lvl="0" indent="0" algn="ctr" rtl="0">
              <a:lnSpc>
                <a:spcPct val="100000"/>
              </a:lnSpc>
              <a:spcBef>
                <a:spcPts val="0"/>
              </a:spcBef>
              <a:spcAft>
                <a:spcPts val="0"/>
              </a:spcAft>
              <a:buClr>
                <a:srgbClr val="6600FF"/>
              </a:buClr>
              <a:buSzPts val="3800"/>
              <a:buFont typeface="Arial"/>
              <a:buNone/>
            </a:pPr>
            <a:r>
              <a:rPr lang="ru" sz="2800">
                <a:solidFill>
                  <a:srgbClr val="6600FF"/>
                </a:solidFill>
                <a:latin typeface="Book Antiqua"/>
                <a:ea typeface="Book Antiqua"/>
                <a:cs typeface="Book Antiqua"/>
                <a:sym typeface="Book Antiqua"/>
              </a:rPr>
              <a:t>Диендерді алу жолдары</a:t>
            </a:r>
            <a:endParaRPr sz="2800" i="0" u="none" strike="noStrike" cap="none">
              <a:solidFill>
                <a:srgbClr val="6600FF"/>
              </a:solidFill>
              <a:latin typeface="Book Antiqua"/>
              <a:ea typeface="Book Antiqua"/>
              <a:cs typeface="Book Antiqua"/>
              <a:sym typeface="Book Antiqua"/>
            </a:endParaRPr>
          </a:p>
        </p:txBody>
      </p:sp>
      <p:sp>
        <p:nvSpPr>
          <p:cNvPr id="937" name="Google Shape;937;p110"/>
          <p:cNvSpPr txBox="1"/>
          <p:nvPr/>
        </p:nvSpPr>
        <p:spPr>
          <a:xfrm>
            <a:off x="428700" y="837300"/>
            <a:ext cx="8515800" cy="393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Corbel"/>
              <a:buNone/>
            </a:pPr>
            <a:r>
              <a:rPr lang="ru" sz="2200" b="1" i="0" u="none" strike="noStrike" cap="none">
                <a:solidFill>
                  <a:schemeClr val="dk1"/>
                </a:solidFill>
                <a:latin typeface="Book Antiqua"/>
                <a:ea typeface="Book Antiqua"/>
                <a:cs typeface="Book Antiqua"/>
                <a:sym typeface="Book Antiqua"/>
              </a:rPr>
              <a:t>1. Алкандар мен алкендерді дегидрлеу </a:t>
            </a:r>
            <a:endParaRPr sz="2200" b="1" i="0" u="none" strike="noStrike" cap="none">
              <a:solidFill>
                <a:srgbClr val="000000"/>
              </a:solidFill>
              <a:latin typeface="Book Antiqua"/>
              <a:ea typeface="Book Antiqua"/>
              <a:cs typeface="Book Antiqua"/>
              <a:sym typeface="Book Antiqua"/>
            </a:endParaRPr>
          </a:p>
        </p:txBody>
      </p:sp>
      <p:sp>
        <p:nvSpPr>
          <p:cNvPr id="938" name="Google Shape;938;p110"/>
          <p:cNvSpPr txBox="1"/>
          <p:nvPr/>
        </p:nvSpPr>
        <p:spPr>
          <a:xfrm>
            <a:off x="0" y="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Times New Roman"/>
              <a:ea typeface="Times New Roman"/>
              <a:cs typeface="Times New Roman"/>
              <a:sym typeface="Times New Roman"/>
            </a:endParaRPr>
          </a:p>
        </p:txBody>
      </p:sp>
      <p:pic>
        <p:nvPicPr>
          <p:cNvPr id="939" name="Google Shape;939;p110"/>
          <p:cNvPicPr preferRelativeResize="0"/>
          <p:nvPr/>
        </p:nvPicPr>
        <p:blipFill rotWithShape="1">
          <a:blip r:embed="rId3">
            <a:alphaModFix/>
          </a:blip>
          <a:srcRect/>
          <a:stretch/>
        </p:blipFill>
        <p:spPr>
          <a:xfrm>
            <a:off x="428625" y="1500188"/>
            <a:ext cx="6429375" cy="482203"/>
          </a:xfrm>
          <a:prstGeom prst="rect">
            <a:avLst/>
          </a:prstGeom>
          <a:noFill/>
          <a:ln>
            <a:noFill/>
          </a:ln>
        </p:spPr>
      </p:pic>
      <p:sp>
        <p:nvSpPr>
          <p:cNvPr id="940" name="Google Shape;940;p110"/>
          <p:cNvSpPr txBox="1"/>
          <p:nvPr/>
        </p:nvSpPr>
        <p:spPr>
          <a:xfrm>
            <a:off x="428700" y="2248050"/>
            <a:ext cx="8715300" cy="39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800"/>
              <a:buFont typeface="Corbel"/>
              <a:buNone/>
            </a:pPr>
            <a:r>
              <a:rPr lang="ru" sz="2200" b="1" i="0" u="none" strike="noStrike" cap="none">
                <a:solidFill>
                  <a:schemeClr val="dk1"/>
                </a:solidFill>
                <a:latin typeface="Book Antiqua"/>
                <a:ea typeface="Book Antiqua"/>
                <a:cs typeface="Book Antiqua"/>
                <a:sym typeface="Book Antiqua"/>
              </a:rPr>
              <a:t>2. Диолдардың (2 -ОН тобы бар спирттер) дегидратациясы </a:t>
            </a:r>
            <a:endParaRPr sz="2200" b="1" i="0" u="none" strike="noStrike" cap="none">
              <a:solidFill>
                <a:srgbClr val="000000"/>
              </a:solidFill>
              <a:latin typeface="Book Antiqua"/>
              <a:ea typeface="Book Antiqua"/>
              <a:cs typeface="Book Antiqua"/>
              <a:sym typeface="Book Antiqua"/>
            </a:endParaRPr>
          </a:p>
        </p:txBody>
      </p:sp>
      <p:pic>
        <p:nvPicPr>
          <p:cNvPr id="941" name="Google Shape;941;p110"/>
          <p:cNvPicPr preferRelativeResize="0"/>
          <p:nvPr/>
        </p:nvPicPr>
        <p:blipFill rotWithShape="1">
          <a:blip r:embed="rId4">
            <a:alphaModFix/>
          </a:blip>
          <a:srcRect/>
          <a:stretch/>
        </p:blipFill>
        <p:spPr>
          <a:xfrm>
            <a:off x="642937" y="2786063"/>
            <a:ext cx="5893594" cy="742950"/>
          </a:xfrm>
          <a:prstGeom prst="rect">
            <a:avLst/>
          </a:prstGeom>
          <a:noFill/>
          <a:ln>
            <a:noFill/>
          </a:ln>
        </p:spPr>
      </p:pic>
      <p:sp>
        <p:nvSpPr>
          <p:cNvPr id="942" name="Google Shape;942;p110"/>
          <p:cNvSpPr txBox="1"/>
          <p:nvPr/>
        </p:nvSpPr>
        <p:spPr>
          <a:xfrm>
            <a:off x="503300" y="3735800"/>
            <a:ext cx="7667400" cy="39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800"/>
              <a:buFont typeface="Corbel"/>
              <a:buNone/>
            </a:pPr>
            <a:r>
              <a:rPr lang="ru" sz="2200" b="1" i="0" u="none" strike="noStrike" cap="none">
                <a:solidFill>
                  <a:schemeClr val="dk1"/>
                </a:solidFill>
                <a:latin typeface="Book Antiqua"/>
                <a:ea typeface="Book Antiqua"/>
                <a:cs typeface="Book Antiqua"/>
                <a:sym typeface="Book Antiqua"/>
              </a:rPr>
              <a:t>3. Қанықпаған спирттердің дегидратациясы</a:t>
            </a:r>
            <a:endParaRPr sz="2200" b="1" i="0" u="none" strike="noStrike" cap="none">
              <a:solidFill>
                <a:srgbClr val="000000"/>
              </a:solidFill>
              <a:latin typeface="Book Antiqua"/>
              <a:ea typeface="Book Antiqua"/>
              <a:cs typeface="Book Antiqua"/>
              <a:sym typeface="Book Antiqua"/>
            </a:endParaRPr>
          </a:p>
        </p:txBody>
      </p:sp>
      <p:pic>
        <p:nvPicPr>
          <p:cNvPr id="943" name="Google Shape;943;p110"/>
          <p:cNvPicPr preferRelativeResize="0"/>
          <p:nvPr/>
        </p:nvPicPr>
        <p:blipFill rotWithShape="1">
          <a:blip r:embed="rId5">
            <a:alphaModFix/>
          </a:blip>
          <a:srcRect/>
          <a:stretch/>
        </p:blipFill>
        <p:spPr>
          <a:xfrm>
            <a:off x="571500" y="4339828"/>
            <a:ext cx="6024563" cy="471488"/>
          </a:xfrm>
          <a:prstGeom prst="rect">
            <a:avLst/>
          </a:prstGeom>
          <a:noFill/>
          <a:ln>
            <a:noFill/>
          </a:ln>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947"/>
        <p:cNvGrpSpPr/>
        <p:nvPr/>
      </p:nvGrpSpPr>
      <p:grpSpPr>
        <a:xfrm>
          <a:off x="0" y="0"/>
          <a:ext cx="0" cy="0"/>
          <a:chOff x="0" y="0"/>
          <a:chExt cx="0" cy="0"/>
        </a:xfrm>
      </p:grpSpPr>
      <p:sp>
        <p:nvSpPr>
          <p:cNvPr id="948" name="Google Shape;948;p111"/>
          <p:cNvSpPr txBox="1"/>
          <p:nvPr/>
        </p:nvSpPr>
        <p:spPr>
          <a:xfrm>
            <a:off x="0" y="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Times New Roman"/>
              <a:ea typeface="Times New Roman"/>
              <a:cs typeface="Times New Roman"/>
              <a:sym typeface="Times New Roman"/>
            </a:endParaRPr>
          </a:p>
        </p:txBody>
      </p:sp>
      <p:sp>
        <p:nvSpPr>
          <p:cNvPr id="949" name="Google Shape;949;p111"/>
          <p:cNvSpPr txBox="1"/>
          <p:nvPr/>
        </p:nvSpPr>
        <p:spPr>
          <a:xfrm>
            <a:off x="0" y="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Times New Roman"/>
              <a:ea typeface="Times New Roman"/>
              <a:cs typeface="Times New Roman"/>
              <a:sym typeface="Times New Roman"/>
            </a:endParaRPr>
          </a:p>
        </p:txBody>
      </p:sp>
      <p:sp>
        <p:nvSpPr>
          <p:cNvPr id="950" name="Google Shape;950;p111"/>
          <p:cNvSpPr txBox="1"/>
          <p:nvPr/>
        </p:nvSpPr>
        <p:spPr>
          <a:xfrm>
            <a:off x="363537" y="419100"/>
            <a:ext cx="8351837" cy="526256"/>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6600FF"/>
              </a:buClr>
              <a:buSzPts val="4000"/>
              <a:buFont typeface="Times New Roman"/>
              <a:buNone/>
            </a:pPr>
            <a:r>
              <a:rPr lang="ru" sz="4000" b="1" i="0" u="none" strike="noStrike" cap="none">
                <a:solidFill>
                  <a:srgbClr val="6600FF"/>
                </a:solidFill>
                <a:latin typeface="Times New Roman"/>
                <a:ea typeface="Times New Roman"/>
                <a:cs typeface="Times New Roman"/>
                <a:sym typeface="Times New Roman"/>
              </a:rPr>
              <a:t>Диендердің химиялық қасиеттері</a:t>
            </a:r>
            <a:endParaRPr sz="1400" b="0" i="0" u="none" strike="noStrike" cap="none">
              <a:solidFill>
                <a:srgbClr val="000000"/>
              </a:solidFill>
              <a:latin typeface="Arial"/>
              <a:ea typeface="Arial"/>
              <a:cs typeface="Arial"/>
              <a:sym typeface="Arial"/>
            </a:endParaRPr>
          </a:p>
        </p:txBody>
      </p:sp>
      <p:sp>
        <p:nvSpPr>
          <p:cNvPr id="951" name="Google Shape;951;p111"/>
          <p:cNvSpPr txBox="1"/>
          <p:nvPr/>
        </p:nvSpPr>
        <p:spPr>
          <a:xfrm>
            <a:off x="500048" y="1285875"/>
            <a:ext cx="3164400" cy="393000"/>
          </a:xfrm>
          <a:prstGeom prst="rect">
            <a:avLst/>
          </a:prstGeom>
          <a:noFill/>
          <a:ln>
            <a:noFill/>
          </a:ln>
        </p:spPr>
        <p:txBody>
          <a:bodyPr spcFirstLastPara="1" wrap="square" lIns="91425" tIns="45700" rIns="91425" bIns="45700" anchor="ctr" anchorCtr="0">
            <a:noAutofit/>
          </a:bodyPr>
          <a:lstStyle/>
          <a:p>
            <a:pPr marL="457200" marR="0" lvl="0" indent="-406400" algn="l" rtl="0">
              <a:lnSpc>
                <a:spcPct val="100000"/>
              </a:lnSpc>
              <a:spcBef>
                <a:spcPts val="0"/>
              </a:spcBef>
              <a:spcAft>
                <a:spcPts val="0"/>
              </a:spcAft>
              <a:buClr>
                <a:schemeClr val="dk1"/>
              </a:buClr>
              <a:buSzPts val="2800"/>
              <a:buFont typeface="Times New Roman"/>
              <a:buAutoNum type="arabicPeriod"/>
            </a:pPr>
            <a:r>
              <a:rPr lang="ru" sz="2800" b="1" i="0" u="none" strike="noStrike" cap="none">
                <a:solidFill>
                  <a:schemeClr val="dk1"/>
                </a:solidFill>
                <a:latin typeface="Times New Roman"/>
                <a:ea typeface="Times New Roman"/>
                <a:cs typeface="Times New Roman"/>
                <a:sym typeface="Times New Roman"/>
              </a:rPr>
              <a:t>Гидрлеу</a:t>
            </a:r>
            <a:endParaRPr sz="1400" b="1" i="0" u="none" strike="noStrike" cap="none">
              <a:solidFill>
                <a:srgbClr val="000000"/>
              </a:solidFill>
              <a:latin typeface="Arial"/>
              <a:ea typeface="Arial"/>
              <a:cs typeface="Arial"/>
              <a:sym typeface="Arial"/>
            </a:endParaRPr>
          </a:p>
        </p:txBody>
      </p:sp>
      <p:sp>
        <p:nvSpPr>
          <p:cNvPr id="952" name="Google Shape;952;p111"/>
          <p:cNvSpPr txBox="1"/>
          <p:nvPr/>
        </p:nvSpPr>
        <p:spPr>
          <a:xfrm>
            <a:off x="0" y="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Times New Roman"/>
              <a:ea typeface="Times New Roman"/>
              <a:cs typeface="Times New Roman"/>
              <a:sym typeface="Times New Roman"/>
            </a:endParaRPr>
          </a:p>
        </p:txBody>
      </p:sp>
      <p:pic>
        <p:nvPicPr>
          <p:cNvPr id="953" name="Google Shape;953;p111"/>
          <p:cNvPicPr preferRelativeResize="0"/>
          <p:nvPr/>
        </p:nvPicPr>
        <p:blipFill rotWithShape="1">
          <a:blip r:embed="rId3">
            <a:alphaModFix/>
          </a:blip>
          <a:srcRect/>
          <a:stretch/>
        </p:blipFill>
        <p:spPr>
          <a:xfrm>
            <a:off x="500062" y="1768078"/>
            <a:ext cx="6144815" cy="457200"/>
          </a:xfrm>
          <a:prstGeom prst="rect">
            <a:avLst/>
          </a:prstGeom>
          <a:noFill/>
          <a:ln>
            <a:noFill/>
          </a:ln>
        </p:spPr>
      </p:pic>
      <p:sp>
        <p:nvSpPr>
          <p:cNvPr id="954" name="Google Shape;954;p111"/>
          <p:cNvSpPr txBox="1"/>
          <p:nvPr/>
        </p:nvSpPr>
        <p:spPr>
          <a:xfrm>
            <a:off x="495300" y="2433650"/>
            <a:ext cx="3480000" cy="39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800"/>
              <a:buFont typeface="Times New Roman"/>
              <a:buNone/>
            </a:pPr>
            <a:r>
              <a:rPr lang="ru" sz="2800" b="1" i="0" u="none" strike="noStrike" cap="none">
                <a:solidFill>
                  <a:schemeClr val="dk1"/>
                </a:solidFill>
                <a:latin typeface="Times New Roman"/>
                <a:ea typeface="Times New Roman"/>
                <a:cs typeface="Times New Roman"/>
                <a:sym typeface="Times New Roman"/>
              </a:rPr>
              <a:t>2. Галогендеу</a:t>
            </a:r>
            <a:endParaRPr sz="1400" b="1" i="0" u="none" strike="noStrike" cap="none">
              <a:solidFill>
                <a:srgbClr val="000000"/>
              </a:solidFill>
              <a:latin typeface="Arial"/>
              <a:ea typeface="Arial"/>
              <a:cs typeface="Arial"/>
              <a:sym typeface="Arial"/>
            </a:endParaRPr>
          </a:p>
        </p:txBody>
      </p:sp>
      <p:sp>
        <p:nvSpPr>
          <p:cNvPr id="955" name="Google Shape;955;p111"/>
          <p:cNvSpPr txBox="1"/>
          <p:nvPr/>
        </p:nvSpPr>
        <p:spPr>
          <a:xfrm>
            <a:off x="0" y="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Times New Roman"/>
              <a:ea typeface="Times New Roman"/>
              <a:cs typeface="Times New Roman"/>
              <a:sym typeface="Times New Roman"/>
            </a:endParaRPr>
          </a:p>
        </p:txBody>
      </p:sp>
      <p:pic>
        <p:nvPicPr>
          <p:cNvPr id="956" name="Google Shape;956;p111"/>
          <p:cNvPicPr preferRelativeResize="0"/>
          <p:nvPr/>
        </p:nvPicPr>
        <p:blipFill rotWithShape="1">
          <a:blip r:embed="rId4">
            <a:alphaModFix/>
          </a:blip>
          <a:srcRect/>
          <a:stretch/>
        </p:blipFill>
        <p:spPr>
          <a:xfrm>
            <a:off x="484187" y="2893219"/>
            <a:ext cx="6396037" cy="1978819"/>
          </a:xfrm>
          <a:prstGeom prst="rect">
            <a:avLst/>
          </a:prstGeom>
          <a:noFill/>
          <a:ln>
            <a:noFill/>
          </a:ln>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961" name="Google Shape;961;p112"/>
          <p:cNvSpPr txBox="1"/>
          <p:nvPr/>
        </p:nvSpPr>
        <p:spPr>
          <a:xfrm>
            <a:off x="428625" y="53575"/>
            <a:ext cx="4442100" cy="39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800"/>
              <a:buFont typeface="Times New Roman"/>
              <a:buNone/>
            </a:pPr>
            <a:r>
              <a:rPr lang="ru" sz="2800" b="1" i="0" u="none" strike="noStrike" cap="none">
                <a:solidFill>
                  <a:schemeClr val="dk1"/>
                </a:solidFill>
                <a:latin typeface="Times New Roman"/>
                <a:ea typeface="Times New Roman"/>
                <a:cs typeface="Times New Roman"/>
                <a:sym typeface="Times New Roman"/>
              </a:rPr>
              <a:t>3. Гидрогалогендеу</a:t>
            </a:r>
            <a:endParaRPr sz="2800" b="0" i="0" u="sng" strike="noStrike" cap="none">
              <a:solidFill>
                <a:schemeClr val="dk1"/>
              </a:solidFill>
              <a:latin typeface="Times New Roman"/>
              <a:ea typeface="Times New Roman"/>
              <a:cs typeface="Times New Roman"/>
              <a:sym typeface="Times New Roman"/>
            </a:endParaRPr>
          </a:p>
        </p:txBody>
      </p:sp>
      <p:pic>
        <p:nvPicPr>
          <p:cNvPr id="962" name="Google Shape;962;p112"/>
          <p:cNvPicPr preferRelativeResize="0"/>
          <p:nvPr/>
        </p:nvPicPr>
        <p:blipFill rotWithShape="1">
          <a:blip r:embed="rId3">
            <a:alphaModFix/>
          </a:blip>
          <a:srcRect/>
          <a:stretch/>
        </p:blipFill>
        <p:spPr>
          <a:xfrm>
            <a:off x="500062" y="428625"/>
            <a:ext cx="6322216" cy="1017984"/>
          </a:xfrm>
          <a:prstGeom prst="rect">
            <a:avLst/>
          </a:prstGeom>
          <a:noFill/>
          <a:ln>
            <a:noFill/>
          </a:ln>
        </p:spPr>
      </p:pic>
      <p:sp>
        <p:nvSpPr>
          <p:cNvPr id="963" name="Google Shape;963;p112"/>
          <p:cNvSpPr txBox="1"/>
          <p:nvPr/>
        </p:nvSpPr>
        <p:spPr>
          <a:xfrm>
            <a:off x="500050" y="3987400"/>
            <a:ext cx="3244200" cy="39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800"/>
              <a:buFont typeface="Times New Roman"/>
              <a:buNone/>
            </a:pPr>
            <a:r>
              <a:rPr lang="ru" sz="2800" b="1" i="0" u="none" strike="noStrike" cap="none">
                <a:solidFill>
                  <a:schemeClr val="dk1"/>
                </a:solidFill>
                <a:latin typeface="Times New Roman"/>
                <a:ea typeface="Times New Roman"/>
                <a:cs typeface="Times New Roman"/>
                <a:sym typeface="Times New Roman"/>
              </a:rPr>
              <a:t>5. Полимеризация</a:t>
            </a:r>
            <a:endParaRPr sz="1400" b="1" i="0" u="none" strike="noStrike" cap="none">
              <a:solidFill>
                <a:srgbClr val="000000"/>
              </a:solidFill>
              <a:latin typeface="Arial"/>
              <a:ea typeface="Arial"/>
              <a:cs typeface="Arial"/>
              <a:sym typeface="Arial"/>
            </a:endParaRPr>
          </a:p>
        </p:txBody>
      </p:sp>
      <p:sp>
        <p:nvSpPr>
          <p:cNvPr id="964" name="Google Shape;964;p112"/>
          <p:cNvSpPr txBox="1"/>
          <p:nvPr/>
        </p:nvSpPr>
        <p:spPr>
          <a:xfrm>
            <a:off x="571500" y="4446984"/>
            <a:ext cx="7967700" cy="393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2800"/>
              <a:buFont typeface="Arimo"/>
              <a:buNone/>
            </a:pPr>
            <a:r>
              <a:rPr lang="ru" sz="2800" b="0" i="1" u="none" strike="noStrike" cap="none">
                <a:solidFill>
                  <a:schemeClr val="lt1"/>
                </a:solidFill>
                <a:latin typeface="Arimo"/>
                <a:ea typeface="Arimo"/>
                <a:cs typeface="Arimo"/>
                <a:sym typeface="Arimo"/>
              </a:rPr>
              <a:t>n</a:t>
            </a:r>
            <a:r>
              <a:rPr lang="ru" sz="2800" b="0" i="0" u="none" strike="noStrike" cap="none">
                <a:solidFill>
                  <a:schemeClr val="lt1"/>
                </a:solidFill>
                <a:latin typeface="Arimo"/>
                <a:ea typeface="Arimo"/>
                <a:cs typeface="Arimo"/>
                <a:sym typeface="Arimo"/>
              </a:rPr>
              <a:t>CH</a:t>
            </a:r>
            <a:r>
              <a:rPr lang="ru" sz="2800" b="0" i="0" u="none" strike="noStrike" cap="none" baseline="-25000">
                <a:solidFill>
                  <a:schemeClr val="lt1"/>
                </a:solidFill>
                <a:latin typeface="Arimo"/>
                <a:ea typeface="Arimo"/>
                <a:cs typeface="Arimo"/>
                <a:sym typeface="Arimo"/>
              </a:rPr>
              <a:t>2</a:t>
            </a:r>
            <a:r>
              <a:rPr lang="ru" sz="2800" b="0" i="0" u="none" strike="noStrike" cap="none">
                <a:solidFill>
                  <a:schemeClr val="lt1"/>
                </a:solidFill>
                <a:latin typeface="Arimo"/>
                <a:ea typeface="Arimo"/>
                <a:cs typeface="Arimo"/>
                <a:sym typeface="Arimo"/>
              </a:rPr>
              <a:t>=CH−CH=CH</a:t>
            </a:r>
            <a:r>
              <a:rPr lang="ru" sz="2800" b="0" i="0" u="none" strike="noStrike" cap="none" baseline="-25000">
                <a:solidFill>
                  <a:schemeClr val="lt1"/>
                </a:solidFill>
                <a:latin typeface="Arimo"/>
                <a:ea typeface="Arimo"/>
                <a:cs typeface="Arimo"/>
                <a:sym typeface="Arimo"/>
              </a:rPr>
              <a:t>2 </a:t>
            </a:r>
            <a:r>
              <a:rPr lang="ru" sz="2800" b="0" i="0" u="none" strike="noStrike" cap="none">
                <a:solidFill>
                  <a:schemeClr val="lt1"/>
                </a:solidFill>
                <a:latin typeface="Arimo"/>
                <a:ea typeface="Arimo"/>
                <a:cs typeface="Arimo"/>
                <a:sym typeface="Arimo"/>
              </a:rPr>
              <a:t>→ −(−CH</a:t>
            </a:r>
            <a:r>
              <a:rPr lang="ru" sz="2800" b="0" i="0" u="none" strike="noStrike" cap="none" baseline="-25000">
                <a:solidFill>
                  <a:schemeClr val="lt1"/>
                </a:solidFill>
                <a:latin typeface="Arimo"/>
                <a:ea typeface="Arimo"/>
                <a:cs typeface="Arimo"/>
                <a:sym typeface="Arimo"/>
              </a:rPr>
              <a:t>2</a:t>
            </a:r>
            <a:r>
              <a:rPr lang="ru" sz="2800" b="0" i="0" u="none" strike="noStrike" cap="none">
                <a:solidFill>
                  <a:schemeClr val="lt1"/>
                </a:solidFill>
                <a:latin typeface="Arimo"/>
                <a:ea typeface="Arimo"/>
                <a:cs typeface="Arimo"/>
                <a:sym typeface="Arimo"/>
              </a:rPr>
              <a:t>−CH=CH−CH</a:t>
            </a:r>
            <a:r>
              <a:rPr lang="ru" sz="2800" b="0" i="0" u="none" strike="noStrike" cap="none" baseline="-25000">
                <a:solidFill>
                  <a:schemeClr val="lt1"/>
                </a:solidFill>
                <a:latin typeface="Arimo"/>
                <a:ea typeface="Arimo"/>
                <a:cs typeface="Arimo"/>
                <a:sym typeface="Arimo"/>
              </a:rPr>
              <a:t>2</a:t>
            </a:r>
            <a:r>
              <a:rPr lang="ru" sz="2800" b="0" i="0" u="none" strike="noStrike" cap="none">
                <a:solidFill>
                  <a:schemeClr val="lt1"/>
                </a:solidFill>
                <a:latin typeface="Arimo"/>
                <a:ea typeface="Arimo"/>
                <a:cs typeface="Arimo"/>
                <a:sym typeface="Arimo"/>
              </a:rPr>
              <a:t>−)−</a:t>
            </a:r>
            <a:r>
              <a:rPr lang="ru" sz="2800" b="0" i="1" u="none" strike="noStrike" cap="none" baseline="-25000">
                <a:solidFill>
                  <a:schemeClr val="lt1"/>
                </a:solidFill>
                <a:latin typeface="Arimo"/>
                <a:ea typeface="Arimo"/>
                <a:cs typeface="Arimo"/>
                <a:sym typeface="Arimo"/>
              </a:rPr>
              <a:t>n</a:t>
            </a:r>
            <a:endParaRPr sz="1400" b="0" i="0" u="none" strike="noStrike" cap="none">
              <a:solidFill>
                <a:srgbClr val="000000"/>
              </a:solidFill>
              <a:latin typeface="Arial"/>
              <a:ea typeface="Arial"/>
              <a:cs typeface="Arial"/>
              <a:sym typeface="Arial"/>
            </a:endParaRPr>
          </a:p>
        </p:txBody>
      </p:sp>
      <p:sp>
        <p:nvSpPr>
          <p:cNvPr id="965" name="Google Shape;965;p112"/>
          <p:cNvSpPr txBox="1"/>
          <p:nvPr/>
        </p:nvSpPr>
        <p:spPr>
          <a:xfrm>
            <a:off x="428625" y="1452563"/>
            <a:ext cx="8572500" cy="1210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Times New Roman"/>
              <a:buNone/>
            </a:pPr>
            <a:r>
              <a:rPr lang="ru" sz="2800" b="1" i="0" u="none" strike="noStrike" cap="none">
                <a:solidFill>
                  <a:srgbClr val="000000"/>
                </a:solidFill>
                <a:latin typeface="Times New Roman"/>
                <a:ea typeface="Times New Roman"/>
                <a:cs typeface="Times New Roman"/>
                <a:sym typeface="Times New Roman"/>
              </a:rPr>
              <a:t>4. Дильс-Альдер реакциясы</a:t>
            </a:r>
            <a:endParaRPr sz="28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ru" sz="1800" b="0" i="0" u="none" strike="noStrike" cap="none">
                <a:solidFill>
                  <a:srgbClr val="000000"/>
                </a:solidFill>
                <a:latin typeface="Arial"/>
                <a:ea typeface="Arial"/>
                <a:cs typeface="Arial"/>
                <a:sym typeface="Arial"/>
              </a:rPr>
              <a:t>Егер Дильс-Альдер </a:t>
            </a:r>
            <a:r>
              <a:rPr lang="ru" sz="1800" b="0" i="0" u="none" strike="noStrike" cap="none">
                <a:solidFill>
                  <a:schemeClr val="dk1"/>
                </a:solidFill>
                <a:latin typeface="Arial"/>
                <a:ea typeface="Arial"/>
                <a:cs typeface="Arial"/>
                <a:sym typeface="Arial"/>
              </a:rPr>
              <a:t>реакциясы өнімде </a:t>
            </a:r>
            <a:r>
              <a:rPr lang="ru" sz="1800" b="0" i="0" u="none" strike="noStrike" cap="none">
                <a:solidFill>
                  <a:srgbClr val="000000"/>
                </a:solidFill>
                <a:latin typeface="Arial"/>
                <a:ea typeface="Arial"/>
                <a:cs typeface="Arial"/>
                <a:sym typeface="Arial"/>
              </a:rPr>
              <a:t>асимметриялық көміртегі түзетін болса, онда R және S-энантиомерлердің бірдей мөлшері пайда болады. Басқа сөздермен айтқанда, өнім рацематты қоспа болады.</a:t>
            </a:r>
            <a:endParaRPr sz="1800" b="0" i="0" u="none" strike="noStrike" cap="none">
              <a:solidFill>
                <a:srgbClr val="000000"/>
              </a:solidFill>
              <a:latin typeface="Arial"/>
              <a:ea typeface="Arial"/>
              <a:cs typeface="Arial"/>
              <a:sym typeface="Arial"/>
            </a:endParaRPr>
          </a:p>
        </p:txBody>
      </p:sp>
      <p:pic>
        <p:nvPicPr>
          <p:cNvPr id="966" name="Google Shape;966;p112"/>
          <p:cNvPicPr preferRelativeResize="0"/>
          <p:nvPr/>
        </p:nvPicPr>
        <p:blipFill rotWithShape="1">
          <a:blip r:embed="rId4">
            <a:alphaModFix/>
          </a:blip>
          <a:srcRect/>
          <a:stretch/>
        </p:blipFill>
        <p:spPr>
          <a:xfrm>
            <a:off x="1013651" y="2748951"/>
            <a:ext cx="6965923" cy="1287275"/>
          </a:xfrm>
          <a:prstGeom prst="rect">
            <a:avLst/>
          </a:prstGeom>
          <a:noFill/>
          <a:ln>
            <a:noFill/>
          </a:ln>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970"/>
        <p:cNvGrpSpPr/>
        <p:nvPr/>
      </p:nvGrpSpPr>
      <p:grpSpPr>
        <a:xfrm>
          <a:off x="0" y="0"/>
          <a:ext cx="0" cy="0"/>
          <a:chOff x="0" y="0"/>
          <a:chExt cx="0" cy="0"/>
        </a:xfrm>
      </p:grpSpPr>
      <p:pic>
        <p:nvPicPr>
          <p:cNvPr id="971" name="Google Shape;971;p113"/>
          <p:cNvPicPr preferRelativeResize="0"/>
          <p:nvPr/>
        </p:nvPicPr>
        <p:blipFill rotWithShape="1">
          <a:blip r:embed="rId3">
            <a:alphaModFix/>
          </a:blip>
          <a:srcRect/>
          <a:stretch/>
        </p:blipFill>
        <p:spPr>
          <a:xfrm>
            <a:off x="166863" y="743125"/>
            <a:ext cx="8810276" cy="1949175"/>
          </a:xfrm>
          <a:prstGeom prst="rect">
            <a:avLst/>
          </a:prstGeom>
          <a:noFill/>
          <a:ln>
            <a:noFill/>
          </a:ln>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975"/>
        <p:cNvGrpSpPr/>
        <p:nvPr/>
      </p:nvGrpSpPr>
      <p:grpSpPr>
        <a:xfrm>
          <a:off x="0" y="0"/>
          <a:ext cx="0" cy="0"/>
          <a:chOff x="0" y="0"/>
          <a:chExt cx="0" cy="0"/>
        </a:xfrm>
      </p:grpSpPr>
      <p:pic>
        <p:nvPicPr>
          <p:cNvPr id="976" name="Google Shape;976;p114"/>
          <p:cNvPicPr preferRelativeResize="0"/>
          <p:nvPr/>
        </p:nvPicPr>
        <p:blipFill rotWithShape="1">
          <a:blip r:embed="rId3">
            <a:alphaModFix/>
          </a:blip>
          <a:srcRect/>
          <a:stretch/>
        </p:blipFill>
        <p:spPr>
          <a:xfrm>
            <a:off x="38000" y="166825"/>
            <a:ext cx="9068000" cy="969450"/>
          </a:xfrm>
          <a:prstGeom prst="rect">
            <a:avLst/>
          </a:prstGeom>
          <a:noFill/>
          <a:ln>
            <a:noFill/>
          </a:ln>
        </p:spPr>
      </p:pic>
      <p:pic>
        <p:nvPicPr>
          <p:cNvPr id="977" name="Google Shape;977;p114"/>
          <p:cNvPicPr preferRelativeResize="0"/>
          <p:nvPr/>
        </p:nvPicPr>
        <p:blipFill rotWithShape="1">
          <a:blip r:embed="rId4">
            <a:alphaModFix/>
          </a:blip>
          <a:srcRect/>
          <a:stretch/>
        </p:blipFill>
        <p:spPr>
          <a:xfrm>
            <a:off x="0" y="1288675"/>
            <a:ext cx="9144001" cy="76967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9_Изящная">
  <a:themeElements>
    <a:clrScheme name="Изящная">
      <a:dk1>
        <a:srgbClr val="000000"/>
      </a:dk1>
      <a:lt1>
        <a:srgbClr val="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3435</Words>
  <Application>Microsoft Office PowerPoint</Application>
  <PresentationFormat>Экран (16:9)</PresentationFormat>
  <Paragraphs>439</Paragraphs>
  <Slides>98</Slides>
  <Notes>98</Notes>
  <HiddenSlides>0</HiddenSlides>
  <MMClips>0</MMClips>
  <ScaleCrop>false</ScaleCrop>
  <HeadingPairs>
    <vt:vector size="6" baseType="variant">
      <vt:variant>
        <vt:lpstr>Использованные шрифты</vt:lpstr>
      </vt:variant>
      <vt:variant>
        <vt:i4>7</vt:i4>
      </vt:variant>
      <vt:variant>
        <vt:lpstr>Тема</vt:lpstr>
      </vt:variant>
      <vt:variant>
        <vt:i4>3</vt:i4>
      </vt:variant>
      <vt:variant>
        <vt:lpstr>Заголовки слайдов</vt:lpstr>
      </vt:variant>
      <vt:variant>
        <vt:i4>98</vt:i4>
      </vt:variant>
    </vt:vector>
  </HeadingPairs>
  <TitlesOfParts>
    <vt:vector size="108" baseType="lpstr">
      <vt:lpstr>Arimo</vt:lpstr>
      <vt:lpstr>Noto Sans Symbols</vt:lpstr>
      <vt:lpstr>Times New Roman</vt:lpstr>
      <vt:lpstr>Corbel</vt:lpstr>
      <vt:lpstr>Georgia</vt:lpstr>
      <vt:lpstr>Arial</vt:lpstr>
      <vt:lpstr>Book Antiqua</vt:lpstr>
      <vt:lpstr>Simple Light</vt:lpstr>
      <vt:lpstr>9_Изящная</vt:lpstr>
      <vt:lpstr>Custom</vt:lpstr>
      <vt:lpstr>Презентация PowerPoint</vt:lpstr>
      <vt:lpstr>Оқытушылар </vt:lpstr>
      <vt:lpstr>Презентация PowerPoint</vt:lpstr>
      <vt:lpstr>Оқудың мақсаты:</vt:lpstr>
      <vt:lpstr>Жаттығу 1 </vt:lpstr>
      <vt:lpstr>Жаттығу 1 (жалғасы) Шешуі: (a) алты C атомы, сақинасы жоқ   </vt:lpstr>
      <vt:lpstr>Жаттығу 1 (жалғасы)   </vt:lpstr>
      <vt:lpstr>Жаттығу 2  Алкан, алкен және алкиндерді атау  </vt:lpstr>
      <vt:lpstr>Презентация PowerPoint</vt:lpstr>
      <vt:lpstr>Шешуі: </vt:lpstr>
      <vt:lpstr>Презентация PowerPoint</vt:lpstr>
      <vt:lpstr>Презентация PowerPoint</vt:lpstr>
      <vt:lpstr>Көмірсутектердің жіктелуі</vt:lpstr>
      <vt:lpstr>Органикалық қосылыстардың жіктелуі </vt:lpstr>
      <vt:lpstr>  Тәжірибелік тапсырма: қосылыстардың классын және көмірсутектердің қанығу дәрежесін анықтаңыз</vt:lpstr>
      <vt:lpstr> Молекула конфигурациясы мен формасы</vt:lpstr>
      <vt:lpstr> Молекула конфигурациясы мен формасы</vt:lpstr>
      <vt:lpstr> Берілген үш түрді есте сақтау маңызды</vt:lpstr>
      <vt:lpstr>Алкандар</vt:lpstr>
      <vt:lpstr>Алкандардың алынуы</vt:lpstr>
      <vt:lpstr>Презентация PowerPoint</vt:lpstr>
      <vt:lpstr>Презентация PowerPoint</vt:lpstr>
      <vt:lpstr>Алкандардың химиялық қасиеттері</vt:lpstr>
      <vt:lpstr>- Алкандар реакциясы (галогендеу)</vt:lpstr>
      <vt:lpstr>Презентация PowerPoint</vt:lpstr>
      <vt:lpstr>3. Нитрлеу (сутегі атомының нитротоппен – NO2 орынбасуы нитроалкандардың R-NO2 түзілуімен жүреді). Нитрлеуші реагент – сұйытылған азот қышқылы HNO3 (НО─NО2). Сұйытылған азот қышқылымен нитрлеу t = 1400С температурада және жоғары немесе қалыпты қысым қатысында жүзеге асырылады - М.И. Коновалов реакциясы. Реакция нәтижесінде изомерлі нитроқосылыстардың қоспасы түзіледі. Үшіншілік көміртегі атомындағы сутегі оңай орынбасады, ал екіншілікте - қиынырақ, ең қиын - біріншілікте:</vt:lpstr>
      <vt:lpstr>Презентация PowerPoint</vt:lpstr>
      <vt:lpstr>- Алкандар реакциясы (тотығу)</vt:lpstr>
      <vt:lpstr>Тотығу және тотықсыздану реакциялары</vt:lpstr>
      <vt:lpstr>- Алкандардың жануы </vt:lpstr>
      <vt:lpstr>Презентация PowerPoint</vt:lpstr>
      <vt:lpstr>Презентация PowerPoint</vt:lpstr>
      <vt:lpstr>Жауабы</vt:lpstr>
      <vt:lpstr>Циклоалкандар</vt:lpstr>
      <vt:lpstr>Циклоалкандардың жіктелуі</vt:lpstr>
      <vt:lpstr>Презентация PowerPoint</vt:lpstr>
      <vt:lpstr>Презентация PowerPoint</vt:lpstr>
      <vt:lpstr>Циклоалкандардың номенклатурасы</vt:lpstr>
      <vt:lpstr>Циклоалкандарды атау ережелері ациклді алкандарға ұқсас келеді:</vt:lpstr>
      <vt:lpstr>Презентация PowerPoint</vt:lpstr>
      <vt:lpstr>Презентация PowerPoint</vt:lpstr>
      <vt:lpstr>Презентация PowerPoint</vt:lpstr>
      <vt:lpstr>Презентация PowerPoint</vt:lpstr>
      <vt:lpstr>Циклоалкандардың алу жолдары</vt:lpstr>
      <vt:lpstr>Презентация PowerPoint</vt:lpstr>
      <vt:lpstr>Презентация PowerPoint</vt:lpstr>
      <vt:lpstr>Презентация PowerPoint</vt:lpstr>
      <vt:lpstr>Циклоалкандардың химиялық қасиеттері</vt:lpstr>
      <vt:lpstr>Презентация PowerPoint</vt:lpstr>
      <vt:lpstr>Презентация PowerPoint</vt:lpstr>
      <vt:lpstr>Презентация PowerPoint</vt:lpstr>
      <vt:lpstr>Презентация PowerPoint</vt:lpstr>
      <vt:lpstr>Алкендер</vt:lpstr>
      <vt:lpstr> Алкендер</vt:lpstr>
      <vt:lpstr>Алкендер мен Алкиндердің қасиеттері</vt:lpstr>
      <vt:lpstr> Алкендер</vt:lpstr>
      <vt:lpstr>Тәжірибелік тапсырма: ИЮПАК жүйесі бойынша алкендерді атаңыз</vt:lpstr>
      <vt:lpstr>Қанықпағандық дәрежесі</vt:lpstr>
      <vt:lpstr>Презентация PowerPoint</vt:lpstr>
      <vt:lpstr>цис/транс изомерлер тұрақтылығы</vt:lpstr>
      <vt:lpstr>Z/E изомериясының мысалдары</vt:lpstr>
      <vt:lpstr>Кейс: Крахмал ағзамен өте оңай сіңіріледі, целлюлоза жоқ!  Неге? Сіздердің ұсыныстарыңыз? </vt:lpstr>
      <vt:lpstr>Крахмал ағзамен өте оңай сіңіріледі, целлюлоза жоқ! Жауабы</vt:lpstr>
      <vt:lpstr>Алкиндердің ИЮПАК номенклатурасы</vt:lpstr>
      <vt:lpstr>Алкиндердің ИЮПАК номенклатурасы </vt:lpstr>
      <vt:lpstr>Алкиндердің ИЮПАК номенклатурасы</vt:lpstr>
      <vt:lpstr>Алкендерді алу жолдары</vt:lpstr>
      <vt:lpstr>Презентация PowerPoint</vt:lpstr>
      <vt:lpstr>Молекулаларда ұзын тармақталған көміртегі тізбегі болғанда, барлық көміртек-сутек байланыстары үзілмейді. Егер көміртегі атомы тек 1 сутегі атомымен байланысқан болса, онда ол 2 немесе 3 сутегі атомымен байланысқан көміртегі атомына қарағанда сутегі атомын оңай береді. Бұл ереже Зайцев ережесі деп аталады.    </vt:lpstr>
      <vt:lpstr>2. Моногалогеналкандарды дегидрогалогендеу  </vt:lpstr>
      <vt:lpstr>4. Алкандарды дегидрлеу</vt:lpstr>
      <vt:lpstr>Алкендердің қосылу реакциялары</vt:lpstr>
      <vt:lpstr>Презентация PowerPoint</vt:lpstr>
      <vt:lpstr>3. Концентрлі H2SO4 қосылуы</vt:lpstr>
      <vt:lpstr>Тотығу және тотықсыздану реакциялары</vt:lpstr>
      <vt:lpstr>Презентация PowerPoint</vt:lpstr>
      <vt:lpstr>Алкендердің полимерленуі </vt:lpstr>
      <vt:lpstr>Полимер дегеніміз не?</vt:lpstr>
      <vt:lpstr>Полимерлену реакциясы</vt:lpstr>
      <vt:lpstr>Полимерлер мысалы</vt:lpstr>
      <vt:lpstr>Practice and Cases</vt:lpstr>
      <vt:lpstr>Презентация PowerPoint</vt:lpstr>
      <vt:lpstr>Презентация PowerPoint</vt:lpstr>
      <vt:lpstr>Алкиндердің алу жолдары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Диендер номенклатурасы </vt:lpstr>
      <vt:lpstr>Презентация PowerPoint</vt:lpstr>
      <vt:lpstr>Диендердің конфигурациялық изомерлері</vt:lpstr>
      <vt:lpstr>Диендерді алу жолдары</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Lenovo</dc:creator>
  <cp:lastModifiedBy>Пользователь Windows</cp:lastModifiedBy>
  <cp:revision>1</cp:revision>
  <dcterms:modified xsi:type="dcterms:W3CDTF">2019-06-30T17:40:41Z</dcterms:modified>
</cp:coreProperties>
</file>